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80"/>
  </p:notesMasterIdLst>
  <p:sldIdLst>
    <p:sldId id="417" r:id="rId2"/>
    <p:sldId id="427" r:id="rId3"/>
    <p:sldId id="470" r:id="rId4"/>
    <p:sldId id="428" r:id="rId5"/>
    <p:sldId id="425" r:id="rId6"/>
    <p:sldId id="426" r:id="rId7"/>
    <p:sldId id="437" r:id="rId8"/>
    <p:sldId id="438" r:id="rId9"/>
    <p:sldId id="429" r:id="rId10"/>
    <p:sldId id="416" r:id="rId11"/>
    <p:sldId id="404" r:id="rId12"/>
    <p:sldId id="405" r:id="rId13"/>
    <p:sldId id="403" r:id="rId14"/>
    <p:sldId id="401" r:id="rId15"/>
    <p:sldId id="439" r:id="rId16"/>
    <p:sldId id="402" r:id="rId17"/>
    <p:sldId id="406" r:id="rId18"/>
    <p:sldId id="396" r:id="rId19"/>
    <p:sldId id="440" r:id="rId20"/>
    <p:sldId id="430" r:id="rId21"/>
    <p:sldId id="444" r:id="rId22"/>
    <p:sldId id="441" r:id="rId23"/>
    <p:sldId id="431" r:id="rId24"/>
    <p:sldId id="408" r:id="rId25"/>
    <p:sldId id="443" r:id="rId26"/>
    <p:sldId id="409" r:id="rId27"/>
    <p:sldId id="410" r:id="rId28"/>
    <p:sldId id="411" r:id="rId29"/>
    <p:sldId id="412" r:id="rId30"/>
    <p:sldId id="413" r:id="rId31"/>
    <p:sldId id="414" r:id="rId32"/>
    <p:sldId id="415" r:id="rId33"/>
    <p:sldId id="419" r:id="rId34"/>
    <p:sldId id="420" r:id="rId35"/>
    <p:sldId id="421" r:id="rId36"/>
    <p:sldId id="423" r:id="rId37"/>
    <p:sldId id="422" r:id="rId38"/>
    <p:sldId id="424" r:id="rId39"/>
    <p:sldId id="433" r:id="rId40"/>
    <p:sldId id="407" r:id="rId41"/>
    <p:sldId id="434" r:id="rId42"/>
    <p:sldId id="389" r:id="rId43"/>
    <p:sldId id="435" r:id="rId44"/>
    <p:sldId id="436" r:id="rId45"/>
    <p:sldId id="390" r:id="rId46"/>
    <p:sldId id="395" r:id="rId47"/>
    <p:sldId id="447" r:id="rId48"/>
    <p:sldId id="448" r:id="rId49"/>
    <p:sldId id="348" r:id="rId50"/>
    <p:sldId id="450" r:id="rId51"/>
    <p:sldId id="451" r:id="rId52"/>
    <p:sldId id="452" r:id="rId53"/>
    <p:sldId id="453" r:id="rId54"/>
    <p:sldId id="454" r:id="rId55"/>
    <p:sldId id="321" r:id="rId56"/>
    <p:sldId id="455" r:id="rId57"/>
    <p:sldId id="456" r:id="rId58"/>
    <p:sldId id="468" r:id="rId59"/>
    <p:sldId id="457" r:id="rId60"/>
    <p:sldId id="446" r:id="rId61"/>
    <p:sldId id="445" r:id="rId62"/>
    <p:sldId id="458" r:id="rId63"/>
    <p:sldId id="459" r:id="rId64"/>
    <p:sldId id="460" r:id="rId65"/>
    <p:sldId id="461" r:id="rId66"/>
    <p:sldId id="462" r:id="rId67"/>
    <p:sldId id="394" r:id="rId68"/>
    <p:sldId id="463" r:id="rId69"/>
    <p:sldId id="465" r:id="rId70"/>
    <p:sldId id="464" r:id="rId71"/>
    <p:sldId id="466" r:id="rId72"/>
    <p:sldId id="467" r:id="rId73"/>
    <p:sldId id="469" r:id="rId74"/>
    <p:sldId id="472" r:id="rId75"/>
    <p:sldId id="471" r:id="rId76"/>
    <p:sldId id="392" r:id="rId77"/>
    <p:sldId id="391" r:id="rId78"/>
    <p:sldId id="442" r:id="rId79"/>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סגנון ביניים 2 - הדגשה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סגנון ביניים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781" autoAdjust="0"/>
    <p:restoredTop sz="87598" autoAdjust="0"/>
  </p:normalViewPr>
  <p:slideViewPr>
    <p:cSldViewPr snapToGrid="0">
      <p:cViewPr varScale="1">
        <p:scale>
          <a:sx n="100" d="100"/>
          <a:sy n="100" d="100"/>
        </p:scale>
        <p:origin x="69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8B1944-A661-4704-B10B-18601743DD59}" type="doc">
      <dgm:prSet loTypeId="urn:microsoft.com/office/officeart/2005/8/layout/hProcess9" loCatId="process" qsTypeId="urn:microsoft.com/office/officeart/2005/8/quickstyle/simple1" qsCatId="simple" csTypeId="urn:microsoft.com/office/officeart/2005/8/colors/colorful3" csCatId="colorful" phldr="1"/>
      <dgm:spPr/>
    </dgm:pt>
    <dgm:pt modelId="{FA637D87-2D63-4B70-9C71-16C7BF3EE992}">
      <dgm:prSet phldrT="[טקסט]"/>
      <dgm:spPr/>
      <dgm:t>
        <a:bodyPr/>
        <a:lstStyle/>
        <a:p>
          <a:pPr rtl="1"/>
          <a:r>
            <a:rPr lang="he-IL" dirty="0"/>
            <a:t>פרישה</a:t>
          </a:r>
        </a:p>
      </dgm:t>
    </dgm:pt>
    <dgm:pt modelId="{C41E860D-9AE9-440C-9DF0-0A1B46B1418C}" type="parTrans" cxnId="{6FACCB63-E61B-4294-9EB8-CEC1EC45DF90}">
      <dgm:prSet/>
      <dgm:spPr/>
      <dgm:t>
        <a:bodyPr/>
        <a:lstStyle/>
        <a:p>
          <a:pPr rtl="1"/>
          <a:endParaRPr lang="he-IL"/>
        </a:p>
      </dgm:t>
    </dgm:pt>
    <dgm:pt modelId="{0F91AD0E-1B68-414E-89D9-51502B393560}" type="sibTrans" cxnId="{6FACCB63-E61B-4294-9EB8-CEC1EC45DF90}">
      <dgm:prSet/>
      <dgm:spPr/>
      <dgm:t>
        <a:bodyPr/>
        <a:lstStyle/>
        <a:p>
          <a:pPr rtl="1"/>
          <a:endParaRPr lang="he-IL"/>
        </a:p>
      </dgm:t>
    </dgm:pt>
    <dgm:pt modelId="{F1A50891-7A4F-4A06-96EB-C0748617FF82}">
      <dgm:prSet phldrT="[טקסט]"/>
      <dgm:spPr/>
      <dgm:t>
        <a:bodyPr/>
        <a:lstStyle/>
        <a:p>
          <a:pPr rtl="1"/>
          <a:r>
            <a:rPr lang="he-IL" dirty="0"/>
            <a:t>קבלת מכתב סיום העסקה</a:t>
          </a:r>
        </a:p>
      </dgm:t>
    </dgm:pt>
    <dgm:pt modelId="{A8E89B3D-51E8-4FE9-ABF5-5AD1CFEE6870}" type="parTrans" cxnId="{D58A9EA1-FF1D-44D7-BBFB-C3C87A0512BD}">
      <dgm:prSet/>
      <dgm:spPr/>
      <dgm:t>
        <a:bodyPr/>
        <a:lstStyle/>
        <a:p>
          <a:pPr rtl="1"/>
          <a:endParaRPr lang="he-IL"/>
        </a:p>
      </dgm:t>
    </dgm:pt>
    <dgm:pt modelId="{A80EA15F-0D0B-4621-B416-6EF845230687}" type="sibTrans" cxnId="{D58A9EA1-FF1D-44D7-BBFB-C3C87A0512BD}">
      <dgm:prSet/>
      <dgm:spPr/>
      <dgm:t>
        <a:bodyPr/>
        <a:lstStyle/>
        <a:p>
          <a:pPr rtl="1"/>
          <a:endParaRPr lang="he-IL"/>
        </a:p>
      </dgm:t>
    </dgm:pt>
    <dgm:pt modelId="{6A19BA60-EFA9-441A-836F-F44BBA284B73}">
      <dgm:prSet phldrT="[טקסט]"/>
      <dgm:spPr/>
      <dgm:t>
        <a:bodyPr/>
        <a:lstStyle/>
        <a:p>
          <a:pPr rtl="1"/>
          <a:r>
            <a:rPr lang="he-IL" dirty="0"/>
            <a:t>קבלת טופס 161</a:t>
          </a:r>
        </a:p>
      </dgm:t>
    </dgm:pt>
    <dgm:pt modelId="{D0A80B41-7E4F-49C0-A53F-BBD45D120A9F}" type="parTrans" cxnId="{35587D44-E8E2-4AFD-897D-DFFA7274D1A2}">
      <dgm:prSet/>
      <dgm:spPr/>
      <dgm:t>
        <a:bodyPr/>
        <a:lstStyle/>
        <a:p>
          <a:pPr rtl="1"/>
          <a:endParaRPr lang="he-IL"/>
        </a:p>
      </dgm:t>
    </dgm:pt>
    <dgm:pt modelId="{089F44D1-F0B9-402D-B6A2-E7F62A3CD402}" type="sibTrans" cxnId="{35587D44-E8E2-4AFD-897D-DFFA7274D1A2}">
      <dgm:prSet/>
      <dgm:spPr/>
      <dgm:t>
        <a:bodyPr/>
        <a:lstStyle/>
        <a:p>
          <a:pPr rtl="1"/>
          <a:endParaRPr lang="he-IL"/>
        </a:p>
      </dgm:t>
    </dgm:pt>
    <dgm:pt modelId="{D1898BDD-C43D-404A-8772-BCF4558F52C8}">
      <dgm:prSet phldrT="[טקסט]"/>
      <dgm:spPr/>
      <dgm:t>
        <a:bodyPr/>
        <a:lstStyle/>
        <a:p>
          <a:pPr rtl="1"/>
          <a:r>
            <a:rPr lang="he-IL" dirty="0"/>
            <a:t>פניה ליצרנים</a:t>
          </a:r>
        </a:p>
      </dgm:t>
    </dgm:pt>
    <dgm:pt modelId="{5DEF697D-1BD2-4711-A677-4D2697D7B0E4}" type="parTrans" cxnId="{000772AA-EF82-41B1-AA74-F0C06C7050B1}">
      <dgm:prSet/>
      <dgm:spPr/>
      <dgm:t>
        <a:bodyPr/>
        <a:lstStyle/>
        <a:p>
          <a:pPr rtl="1"/>
          <a:endParaRPr lang="he-IL"/>
        </a:p>
      </dgm:t>
    </dgm:pt>
    <dgm:pt modelId="{306DB0E5-5428-4211-9B15-46FDD45D89D6}" type="sibTrans" cxnId="{000772AA-EF82-41B1-AA74-F0C06C7050B1}">
      <dgm:prSet/>
      <dgm:spPr/>
      <dgm:t>
        <a:bodyPr/>
        <a:lstStyle/>
        <a:p>
          <a:pPr rtl="1"/>
          <a:endParaRPr lang="he-IL"/>
        </a:p>
      </dgm:t>
    </dgm:pt>
    <dgm:pt modelId="{A1D3C121-AAFC-47C6-B732-ADE1FA6B9892}">
      <dgm:prSet phldrT="[טקסט]"/>
      <dgm:spPr/>
      <dgm:t>
        <a:bodyPr/>
        <a:lstStyle/>
        <a:p>
          <a:pPr rtl="1"/>
          <a:r>
            <a:rPr lang="he-IL" dirty="0"/>
            <a:t>תכנון מסלול פרישה</a:t>
          </a:r>
        </a:p>
      </dgm:t>
    </dgm:pt>
    <dgm:pt modelId="{9CCB163D-347E-4B45-B9F9-FA8DC8458485}" type="parTrans" cxnId="{CB3EFFFB-05C2-4E49-9C84-84DBC08E339F}">
      <dgm:prSet/>
      <dgm:spPr/>
      <dgm:t>
        <a:bodyPr/>
        <a:lstStyle/>
        <a:p>
          <a:pPr rtl="1"/>
          <a:endParaRPr lang="he-IL"/>
        </a:p>
      </dgm:t>
    </dgm:pt>
    <dgm:pt modelId="{E1415DEE-9465-4172-92D3-3C5B0BB664F6}" type="sibTrans" cxnId="{CB3EFFFB-05C2-4E49-9C84-84DBC08E339F}">
      <dgm:prSet/>
      <dgm:spPr/>
      <dgm:t>
        <a:bodyPr/>
        <a:lstStyle/>
        <a:p>
          <a:pPr rtl="1"/>
          <a:endParaRPr lang="he-IL"/>
        </a:p>
      </dgm:t>
    </dgm:pt>
    <dgm:pt modelId="{14FDDB7E-E275-43B8-9EA5-61C3616749FC}">
      <dgm:prSet phldrT="[טקסט]"/>
      <dgm:spPr/>
      <dgm:t>
        <a:bodyPr/>
        <a:lstStyle/>
        <a:p>
          <a:pPr rtl="1"/>
          <a:r>
            <a:rPr lang="he-IL" dirty="0"/>
            <a:t>פניה לרשויות המס</a:t>
          </a:r>
        </a:p>
      </dgm:t>
    </dgm:pt>
    <dgm:pt modelId="{C2EC189E-9A50-468B-BF35-0A43C4AC97EF}" type="parTrans" cxnId="{56302E4A-ECFD-4F7C-B90B-0A11403EB0B0}">
      <dgm:prSet/>
      <dgm:spPr/>
      <dgm:t>
        <a:bodyPr/>
        <a:lstStyle/>
        <a:p>
          <a:pPr rtl="1"/>
          <a:endParaRPr lang="he-IL"/>
        </a:p>
      </dgm:t>
    </dgm:pt>
    <dgm:pt modelId="{B57523E5-05B1-4B3B-9D37-3DEC23B16683}" type="sibTrans" cxnId="{56302E4A-ECFD-4F7C-B90B-0A11403EB0B0}">
      <dgm:prSet/>
      <dgm:spPr/>
      <dgm:t>
        <a:bodyPr/>
        <a:lstStyle/>
        <a:p>
          <a:pPr rtl="1"/>
          <a:endParaRPr lang="he-IL"/>
        </a:p>
      </dgm:t>
    </dgm:pt>
    <dgm:pt modelId="{502FE926-98FD-45A3-8A64-C54BEBED1814}">
      <dgm:prSet phldrT="[טקסט]"/>
      <dgm:spPr/>
      <dgm:t>
        <a:bodyPr/>
        <a:lstStyle/>
        <a:p>
          <a:pPr rtl="1"/>
          <a:r>
            <a:rPr lang="he-IL" dirty="0"/>
            <a:t>קבלת קצבה ראשונה</a:t>
          </a:r>
        </a:p>
      </dgm:t>
    </dgm:pt>
    <dgm:pt modelId="{DAC8CAFA-8016-4C8F-86BB-6D0B82BA5947}" type="parTrans" cxnId="{24E00094-8138-4D77-A5F6-2598EE91ECD5}">
      <dgm:prSet/>
      <dgm:spPr/>
      <dgm:t>
        <a:bodyPr/>
        <a:lstStyle/>
        <a:p>
          <a:pPr rtl="1"/>
          <a:endParaRPr lang="he-IL"/>
        </a:p>
      </dgm:t>
    </dgm:pt>
    <dgm:pt modelId="{65561E24-D1FD-48E1-B84E-CF038CBC41CF}" type="sibTrans" cxnId="{24E00094-8138-4D77-A5F6-2598EE91ECD5}">
      <dgm:prSet/>
      <dgm:spPr/>
      <dgm:t>
        <a:bodyPr/>
        <a:lstStyle/>
        <a:p>
          <a:pPr rtl="1"/>
          <a:endParaRPr lang="he-IL"/>
        </a:p>
      </dgm:t>
    </dgm:pt>
    <dgm:pt modelId="{2545C35D-A023-4085-920D-C061296F11D0}">
      <dgm:prSet phldrT="[טקסט]"/>
      <dgm:spPr/>
      <dgm:t>
        <a:bodyPr/>
        <a:lstStyle/>
        <a:p>
          <a:pPr rtl="1"/>
          <a:r>
            <a:rPr lang="he-IL" dirty="0"/>
            <a:t>תאום מס</a:t>
          </a:r>
        </a:p>
      </dgm:t>
    </dgm:pt>
    <dgm:pt modelId="{EC47AA19-9789-4FDA-BEB2-0D8023CD6737}" type="parTrans" cxnId="{CA392E88-9F74-4FF3-8FE9-874A103AE1B6}">
      <dgm:prSet/>
      <dgm:spPr/>
      <dgm:t>
        <a:bodyPr/>
        <a:lstStyle/>
        <a:p>
          <a:pPr rtl="1"/>
          <a:endParaRPr lang="he-IL"/>
        </a:p>
      </dgm:t>
    </dgm:pt>
    <dgm:pt modelId="{E400F380-97C1-4A07-B932-78E88DAB2728}" type="sibTrans" cxnId="{CA392E88-9F74-4FF3-8FE9-874A103AE1B6}">
      <dgm:prSet/>
      <dgm:spPr/>
      <dgm:t>
        <a:bodyPr/>
        <a:lstStyle/>
        <a:p>
          <a:pPr rtl="1"/>
          <a:endParaRPr lang="he-IL"/>
        </a:p>
      </dgm:t>
    </dgm:pt>
    <dgm:pt modelId="{71AF247C-E0BB-48A3-8AC9-A71B8B2F754F}" type="pres">
      <dgm:prSet presAssocID="{6F8B1944-A661-4704-B10B-18601743DD59}" presName="CompostProcess" presStyleCnt="0">
        <dgm:presLayoutVars>
          <dgm:dir/>
          <dgm:resizeHandles val="exact"/>
        </dgm:presLayoutVars>
      </dgm:prSet>
      <dgm:spPr/>
    </dgm:pt>
    <dgm:pt modelId="{D3DBD8B8-19AA-46BB-826C-CC452DE593CF}" type="pres">
      <dgm:prSet presAssocID="{6F8B1944-A661-4704-B10B-18601743DD59}" presName="arrow" presStyleLbl="bgShp" presStyleIdx="0" presStyleCnt="1"/>
      <dgm:spPr/>
    </dgm:pt>
    <dgm:pt modelId="{7E287E00-C40C-4D16-87A6-56C6C5B0BE63}" type="pres">
      <dgm:prSet presAssocID="{6F8B1944-A661-4704-B10B-18601743DD59}" presName="linearProcess" presStyleCnt="0"/>
      <dgm:spPr/>
    </dgm:pt>
    <dgm:pt modelId="{CD46FD8A-5F51-4946-8175-80A12B8027F8}" type="pres">
      <dgm:prSet presAssocID="{FA637D87-2D63-4B70-9C71-16C7BF3EE992}" presName="textNode" presStyleLbl="node1" presStyleIdx="0" presStyleCnt="8">
        <dgm:presLayoutVars>
          <dgm:bulletEnabled val="1"/>
        </dgm:presLayoutVars>
      </dgm:prSet>
      <dgm:spPr/>
    </dgm:pt>
    <dgm:pt modelId="{73DF2C50-C3E9-4D64-B5CE-033957C97FEB}" type="pres">
      <dgm:prSet presAssocID="{0F91AD0E-1B68-414E-89D9-51502B393560}" presName="sibTrans" presStyleCnt="0"/>
      <dgm:spPr/>
    </dgm:pt>
    <dgm:pt modelId="{7DAD31B5-BE08-4139-86D3-EA6E1FA8AEEE}" type="pres">
      <dgm:prSet presAssocID="{F1A50891-7A4F-4A06-96EB-C0748617FF82}" presName="textNode" presStyleLbl="node1" presStyleIdx="1" presStyleCnt="8">
        <dgm:presLayoutVars>
          <dgm:bulletEnabled val="1"/>
        </dgm:presLayoutVars>
      </dgm:prSet>
      <dgm:spPr/>
    </dgm:pt>
    <dgm:pt modelId="{618846A5-80DF-4DA8-ACBF-0F47CC31ACF5}" type="pres">
      <dgm:prSet presAssocID="{A80EA15F-0D0B-4621-B416-6EF845230687}" presName="sibTrans" presStyleCnt="0"/>
      <dgm:spPr/>
    </dgm:pt>
    <dgm:pt modelId="{EB8A25B2-F1AC-421D-8EAD-CDA7A42EAEF9}" type="pres">
      <dgm:prSet presAssocID="{6A19BA60-EFA9-441A-836F-F44BBA284B73}" presName="textNode" presStyleLbl="node1" presStyleIdx="2" presStyleCnt="8">
        <dgm:presLayoutVars>
          <dgm:bulletEnabled val="1"/>
        </dgm:presLayoutVars>
      </dgm:prSet>
      <dgm:spPr/>
    </dgm:pt>
    <dgm:pt modelId="{422A258C-56B3-4BEB-B2D4-2AFFA6FC4481}" type="pres">
      <dgm:prSet presAssocID="{089F44D1-F0B9-402D-B6A2-E7F62A3CD402}" presName="sibTrans" presStyleCnt="0"/>
      <dgm:spPr/>
    </dgm:pt>
    <dgm:pt modelId="{5FAF24EC-A851-4A71-87AE-4838872B3291}" type="pres">
      <dgm:prSet presAssocID="{D1898BDD-C43D-404A-8772-BCF4558F52C8}" presName="textNode" presStyleLbl="node1" presStyleIdx="3" presStyleCnt="8">
        <dgm:presLayoutVars>
          <dgm:bulletEnabled val="1"/>
        </dgm:presLayoutVars>
      </dgm:prSet>
      <dgm:spPr/>
    </dgm:pt>
    <dgm:pt modelId="{75221368-6F6E-4815-83D0-B2EC015139EE}" type="pres">
      <dgm:prSet presAssocID="{306DB0E5-5428-4211-9B15-46FDD45D89D6}" presName="sibTrans" presStyleCnt="0"/>
      <dgm:spPr/>
    </dgm:pt>
    <dgm:pt modelId="{7DBB7360-BE5C-4F77-B0FD-54AA4E59F433}" type="pres">
      <dgm:prSet presAssocID="{A1D3C121-AAFC-47C6-B732-ADE1FA6B9892}" presName="textNode" presStyleLbl="node1" presStyleIdx="4" presStyleCnt="8">
        <dgm:presLayoutVars>
          <dgm:bulletEnabled val="1"/>
        </dgm:presLayoutVars>
      </dgm:prSet>
      <dgm:spPr/>
    </dgm:pt>
    <dgm:pt modelId="{1C01B0C5-C29B-4E46-B65F-963E77B2D418}" type="pres">
      <dgm:prSet presAssocID="{E1415DEE-9465-4172-92D3-3C5B0BB664F6}" presName="sibTrans" presStyleCnt="0"/>
      <dgm:spPr/>
    </dgm:pt>
    <dgm:pt modelId="{900923C9-C663-4A5D-9B48-82CD06DA1E1A}" type="pres">
      <dgm:prSet presAssocID="{14FDDB7E-E275-43B8-9EA5-61C3616749FC}" presName="textNode" presStyleLbl="node1" presStyleIdx="5" presStyleCnt="8">
        <dgm:presLayoutVars>
          <dgm:bulletEnabled val="1"/>
        </dgm:presLayoutVars>
      </dgm:prSet>
      <dgm:spPr/>
    </dgm:pt>
    <dgm:pt modelId="{FF65F54E-CCEB-4803-B87C-272CE9E0ADEC}" type="pres">
      <dgm:prSet presAssocID="{B57523E5-05B1-4B3B-9D37-3DEC23B16683}" presName="sibTrans" presStyleCnt="0"/>
      <dgm:spPr/>
    </dgm:pt>
    <dgm:pt modelId="{8D1C16BC-1D21-4873-B35F-7A42D7E600EB}" type="pres">
      <dgm:prSet presAssocID="{502FE926-98FD-45A3-8A64-C54BEBED1814}" presName="textNode" presStyleLbl="node1" presStyleIdx="6" presStyleCnt="8">
        <dgm:presLayoutVars>
          <dgm:bulletEnabled val="1"/>
        </dgm:presLayoutVars>
      </dgm:prSet>
      <dgm:spPr/>
    </dgm:pt>
    <dgm:pt modelId="{245894B7-1344-4BFB-A830-AAB2C9D583E1}" type="pres">
      <dgm:prSet presAssocID="{65561E24-D1FD-48E1-B84E-CF038CBC41CF}" presName="sibTrans" presStyleCnt="0"/>
      <dgm:spPr/>
    </dgm:pt>
    <dgm:pt modelId="{98A0220D-662D-4A32-9F2D-CEA29FC76000}" type="pres">
      <dgm:prSet presAssocID="{2545C35D-A023-4085-920D-C061296F11D0}" presName="textNode" presStyleLbl="node1" presStyleIdx="7" presStyleCnt="8">
        <dgm:presLayoutVars>
          <dgm:bulletEnabled val="1"/>
        </dgm:presLayoutVars>
      </dgm:prSet>
      <dgm:spPr/>
    </dgm:pt>
  </dgm:ptLst>
  <dgm:cxnLst>
    <dgm:cxn modelId="{3D569705-8330-48D2-9C7C-51A941C7226E}" type="presOf" srcId="{502FE926-98FD-45A3-8A64-C54BEBED1814}" destId="{8D1C16BC-1D21-4873-B35F-7A42D7E600EB}" srcOrd="0" destOrd="0" presId="urn:microsoft.com/office/officeart/2005/8/layout/hProcess9"/>
    <dgm:cxn modelId="{B9261518-B28D-4680-93D4-BD1460103A33}" type="presOf" srcId="{D1898BDD-C43D-404A-8772-BCF4558F52C8}" destId="{5FAF24EC-A851-4A71-87AE-4838872B3291}" srcOrd="0" destOrd="0" presId="urn:microsoft.com/office/officeart/2005/8/layout/hProcess9"/>
    <dgm:cxn modelId="{6FACCB63-E61B-4294-9EB8-CEC1EC45DF90}" srcId="{6F8B1944-A661-4704-B10B-18601743DD59}" destId="{FA637D87-2D63-4B70-9C71-16C7BF3EE992}" srcOrd="0" destOrd="0" parTransId="{C41E860D-9AE9-440C-9DF0-0A1B46B1418C}" sibTransId="{0F91AD0E-1B68-414E-89D9-51502B393560}"/>
    <dgm:cxn modelId="{35587D44-E8E2-4AFD-897D-DFFA7274D1A2}" srcId="{6F8B1944-A661-4704-B10B-18601743DD59}" destId="{6A19BA60-EFA9-441A-836F-F44BBA284B73}" srcOrd="2" destOrd="0" parTransId="{D0A80B41-7E4F-49C0-A53F-BBD45D120A9F}" sibTransId="{089F44D1-F0B9-402D-B6A2-E7F62A3CD402}"/>
    <dgm:cxn modelId="{495F0D47-9926-4E5F-BF76-497F72E164A4}" type="presOf" srcId="{14FDDB7E-E275-43B8-9EA5-61C3616749FC}" destId="{900923C9-C663-4A5D-9B48-82CD06DA1E1A}" srcOrd="0" destOrd="0" presId="urn:microsoft.com/office/officeart/2005/8/layout/hProcess9"/>
    <dgm:cxn modelId="{56302E4A-ECFD-4F7C-B90B-0A11403EB0B0}" srcId="{6F8B1944-A661-4704-B10B-18601743DD59}" destId="{14FDDB7E-E275-43B8-9EA5-61C3616749FC}" srcOrd="5" destOrd="0" parTransId="{C2EC189E-9A50-468B-BF35-0A43C4AC97EF}" sibTransId="{B57523E5-05B1-4B3B-9D37-3DEC23B16683}"/>
    <dgm:cxn modelId="{CC439979-428D-4EE1-989C-4585E50F4C30}" type="presOf" srcId="{6F8B1944-A661-4704-B10B-18601743DD59}" destId="{71AF247C-E0BB-48A3-8AC9-A71B8B2F754F}" srcOrd="0" destOrd="0" presId="urn:microsoft.com/office/officeart/2005/8/layout/hProcess9"/>
    <dgm:cxn modelId="{EB71197B-454F-488C-A847-B5287678F6D2}" type="presOf" srcId="{FA637D87-2D63-4B70-9C71-16C7BF3EE992}" destId="{CD46FD8A-5F51-4946-8175-80A12B8027F8}" srcOrd="0" destOrd="0" presId="urn:microsoft.com/office/officeart/2005/8/layout/hProcess9"/>
    <dgm:cxn modelId="{CA392E88-9F74-4FF3-8FE9-874A103AE1B6}" srcId="{6F8B1944-A661-4704-B10B-18601743DD59}" destId="{2545C35D-A023-4085-920D-C061296F11D0}" srcOrd="7" destOrd="0" parTransId="{EC47AA19-9789-4FDA-BEB2-0D8023CD6737}" sibTransId="{E400F380-97C1-4A07-B932-78E88DAB2728}"/>
    <dgm:cxn modelId="{24E00094-8138-4D77-A5F6-2598EE91ECD5}" srcId="{6F8B1944-A661-4704-B10B-18601743DD59}" destId="{502FE926-98FD-45A3-8A64-C54BEBED1814}" srcOrd="6" destOrd="0" parTransId="{DAC8CAFA-8016-4C8F-86BB-6D0B82BA5947}" sibTransId="{65561E24-D1FD-48E1-B84E-CF038CBC41CF}"/>
    <dgm:cxn modelId="{664CEA98-55A0-43AD-B72A-7CF889BFC12E}" type="presOf" srcId="{6A19BA60-EFA9-441A-836F-F44BBA284B73}" destId="{EB8A25B2-F1AC-421D-8EAD-CDA7A42EAEF9}" srcOrd="0" destOrd="0" presId="urn:microsoft.com/office/officeart/2005/8/layout/hProcess9"/>
    <dgm:cxn modelId="{D58A9EA1-FF1D-44D7-BBFB-C3C87A0512BD}" srcId="{6F8B1944-A661-4704-B10B-18601743DD59}" destId="{F1A50891-7A4F-4A06-96EB-C0748617FF82}" srcOrd="1" destOrd="0" parTransId="{A8E89B3D-51E8-4FE9-ABF5-5AD1CFEE6870}" sibTransId="{A80EA15F-0D0B-4621-B416-6EF845230687}"/>
    <dgm:cxn modelId="{485C0DA7-54D6-4ED5-A0C8-6ED9C0DE5C92}" type="presOf" srcId="{F1A50891-7A4F-4A06-96EB-C0748617FF82}" destId="{7DAD31B5-BE08-4139-86D3-EA6E1FA8AEEE}" srcOrd="0" destOrd="0" presId="urn:microsoft.com/office/officeart/2005/8/layout/hProcess9"/>
    <dgm:cxn modelId="{000772AA-EF82-41B1-AA74-F0C06C7050B1}" srcId="{6F8B1944-A661-4704-B10B-18601743DD59}" destId="{D1898BDD-C43D-404A-8772-BCF4558F52C8}" srcOrd="3" destOrd="0" parTransId="{5DEF697D-1BD2-4711-A677-4D2697D7B0E4}" sibTransId="{306DB0E5-5428-4211-9B15-46FDD45D89D6}"/>
    <dgm:cxn modelId="{5107F3AA-EA2E-4B58-83A3-148D7E89DB20}" type="presOf" srcId="{2545C35D-A023-4085-920D-C061296F11D0}" destId="{98A0220D-662D-4A32-9F2D-CEA29FC76000}" srcOrd="0" destOrd="0" presId="urn:microsoft.com/office/officeart/2005/8/layout/hProcess9"/>
    <dgm:cxn modelId="{951686CA-F682-40A4-96A0-4F0792F6EBA6}" type="presOf" srcId="{A1D3C121-AAFC-47C6-B732-ADE1FA6B9892}" destId="{7DBB7360-BE5C-4F77-B0FD-54AA4E59F433}" srcOrd="0" destOrd="0" presId="urn:microsoft.com/office/officeart/2005/8/layout/hProcess9"/>
    <dgm:cxn modelId="{CB3EFFFB-05C2-4E49-9C84-84DBC08E339F}" srcId="{6F8B1944-A661-4704-B10B-18601743DD59}" destId="{A1D3C121-AAFC-47C6-B732-ADE1FA6B9892}" srcOrd="4" destOrd="0" parTransId="{9CCB163D-347E-4B45-B9F9-FA8DC8458485}" sibTransId="{E1415DEE-9465-4172-92D3-3C5B0BB664F6}"/>
    <dgm:cxn modelId="{4A039A66-3E2F-423B-B6E6-74AB977A61B8}" type="presParOf" srcId="{71AF247C-E0BB-48A3-8AC9-A71B8B2F754F}" destId="{D3DBD8B8-19AA-46BB-826C-CC452DE593CF}" srcOrd="0" destOrd="0" presId="urn:microsoft.com/office/officeart/2005/8/layout/hProcess9"/>
    <dgm:cxn modelId="{CE92A770-7F4B-45F1-8581-6B2B9698A561}" type="presParOf" srcId="{71AF247C-E0BB-48A3-8AC9-A71B8B2F754F}" destId="{7E287E00-C40C-4D16-87A6-56C6C5B0BE63}" srcOrd="1" destOrd="0" presId="urn:microsoft.com/office/officeart/2005/8/layout/hProcess9"/>
    <dgm:cxn modelId="{3B70480C-19E0-4BA7-8960-6BA4F70A897C}" type="presParOf" srcId="{7E287E00-C40C-4D16-87A6-56C6C5B0BE63}" destId="{CD46FD8A-5F51-4946-8175-80A12B8027F8}" srcOrd="0" destOrd="0" presId="urn:microsoft.com/office/officeart/2005/8/layout/hProcess9"/>
    <dgm:cxn modelId="{D1CBFB55-9539-498A-9153-EE69CFADD4D9}" type="presParOf" srcId="{7E287E00-C40C-4D16-87A6-56C6C5B0BE63}" destId="{73DF2C50-C3E9-4D64-B5CE-033957C97FEB}" srcOrd="1" destOrd="0" presId="urn:microsoft.com/office/officeart/2005/8/layout/hProcess9"/>
    <dgm:cxn modelId="{749FA92D-36C1-442C-9C52-891233CE1E2E}" type="presParOf" srcId="{7E287E00-C40C-4D16-87A6-56C6C5B0BE63}" destId="{7DAD31B5-BE08-4139-86D3-EA6E1FA8AEEE}" srcOrd="2" destOrd="0" presId="urn:microsoft.com/office/officeart/2005/8/layout/hProcess9"/>
    <dgm:cxn modelId="{7D263543-56A1-4C5A-9D58-1E69A33AB3EA}" type="presParOf" srcId="{7E287E00-C40C-4D16-87A6-56C6C5B0BE63}" destId="{618846A5-80DF-4DA8-ACBF-0F47CC31ACF5}" srcOrd="3" destOrd="0" presId="urn:microsoft.com/office/officeart/2005/8/layout/hProcess9"/>
    <dgm:cxn modelId="{909F9E2B-A067-46EB-AD49-167955A13388}" type="presParOf" srcId="{7E287E00-C40C-4D16-87A6-56C6C5B0BE63}" destId="{EB8A25B2-F1AC-421D-8EAD-CDA7A42EAEF9}" srcOrd="4" destOrd="0" presId="urn:microsoft.com/office/officeart/2005/8/layout/hProcess9"/>
    <dgm:cxn modelId="{3543CE08-74D9-427C-A557-3D2CBB541BB2}" type="presParOf" srcId="{7E287E00-C40C-4D16-87A6-56C6C5B0BE63}" destId="{422A258C-56B3-4BEB-B2D4-2AFFA6FC4481}" srcOrd="5" destOrd="0" presId="urn:microsoft.com/office/officeart/2005/8/layout/hProcess9"/>
    <dgm:cxn modelId="{6596C57D-190D-4FA3-A4D9-CB84E66BDBD3}" type="presParOf" srcId="{7E287E00-C40C-4D16-87A6-56C6C5B0BE63}" destId="{5FAF24EC-A851-4A71-87AE-4838872B3291}" srcOrd="6" destOrd="0" presId="urn:microsoft.com/office/officeart/2005/8/layout/hProcess9"/>
    <dgm:cxn modelId="{B2D03528-9810-43CF-84AB-772108517A6A}" type="presParOf" srcId="{7E287E00-C40C-4D16-87A6-56C6C5B0BE63}" destId="{75221368-6F6E-4815-83D0-B2EC015139EE}" srcOrd="7" destOrd="0" presId="urn:microsoft.com/office/officeart/2005/8/layout/hProcess9"/>
    <dgm:cxn modelId="{53C5D0EE-B953-49BE-ADB7-0F4E78985611}" type="presParOf" srcId="{7E287E00-C40C-4D16-87A6-56C6C5B0BE63}" destId="{7DBB7360-BE5C-4F77-B0FD-54AA4E59F433}" srcOrd="8" destOrd="0" presId="urn:microsoft.com/office/officeart/2005/8/layout/hProcess9"/>
    <dgm:cxn modelId="{FDFE7F12-4779-4868-8B68-87CC5F3FF82A}" type="presParOf" srcId="{7E287E00-C40C-4D16-87A6-56C6C5B0BE63}" destId="{1C01B0C5-C29B-4E46-B65F-963E77B2D418}" srcOrd="9" destOrd="0" presId="urn:microsoft.com/office/officeart/2005/8/layout/hProcess9"/>
    <dgm:cxn modelId="{5D690B07-ECF7-407A-AF01-9B0C25D6DFAA}" type="presParOf" srcId="{7E287E00-C40C-4D16-87A6-56C6C5B0BE63}" destId="{900923C9-C663-4A5D-9B48-82CD06DA1E1A}" srcOrd="10" destOrd="0" presId="urn:microsoft.com/office/officeart/2005/8/layout/hProcess9"/>
    <dgm:cxn modelId="{606F8D6B-ADFD-4A9D-9EB7-6E5D59F97EBF}" type="presParOf" srcId="{7E287E00-C40C-4D16-87A6-56C6C5B0BE63}" destId="{FF65F54E-CCEB-4803-B87C-272CE9E0ADEC}" srcOrd="11" destOrd="0" presId="urn:microsoft.com/office/officeart/2005/8/layout/hProcess9"/>
    <dgm:cxn modelId="{547C17EE-A054-49EE-BC50-1B58B261F991}" type="presParOf" srcId="{7E287E00-C40C-4D16-87A6-56C6C5B0BE63}" destId="{8D1C16BC-1D21-4873-B35F-7A42D7E600EB}" srcOrd="12" destOrd="0" presId="urn:microsoft.com/office/officeart/2005/8/layout/hProcess9"/>
    <dgm:cxn modelId="{210D7394-410A-48E2-B4F0-2DE6DC72571A}" type="presParOf" srcId="{7E287E00-C40C-4D16-87A6-56C6C5B0BE63}" destId="{245894B7-1344-4BFB-A830-AAB2C9D583E1}" srcOrd="13" destOrd="0" presId="urn:microsoft.com/office/officeart/2005/8/layout/hProcess9"/>
    <dgm:cxn modelId="{1BEE0779-8C1E-4247-9316-C09C4007905B}" type="presParOf" srcId="{7E287E00-C40C-4D16-87A6-56C6C5B0BE63}" destId="{98A0220D-662D-4A32-9F2D-CEA29FC76000}" srcOrd="1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BD8B8-19AA-46BB-826C-CC452DE593CF}">
      <dsp:nvSpPr>
        <dsp:cNvPr id="0" name=""/>
        <dsp:cNvSpPr/>
      </dsp:nvSpPr>
      <dsp:spPr>
        <a:xfrm>
          <a:off x="892096" y="0"/>
          <a:ext cx="10110425" cy="2593855"/>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46FD8A-5F51-4946-8175-80A12B8027F8}">
      <dsp:nvSpPr>
        <dsp:cNvPr id="0" name=""/>
        <dsp:cNvSpPr/>
      </dsp:nvSpPr>
      <dsp:spPr>
        <a:xfrm>
          <a:off x="1451" y="778156"/>
          <a:ext cx="1370850" cy="103754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1">
            <a:lnSpc>
              <a:spcPct val="90000"/>
            </a:lnSpc>
            <a:spcBef>
              <a:spcPct val="0"/>
            </a:spcBef>
            <a:spcAft>
              <a:spcPct val="35000"/>
            </a:spcAft>
            <a:buNone/>
          </a:pPr>
          <a:r>
            <a:rPr lang="he-IL" sz="1900" kern="1200" dirty="0"/>
            <a:t>פרישה</a:t>
          </a:r>
        </a:p>
      </dsp:txBody>
      <dsp:txXfrm>
        <a:off x="52100" y="828805"/>
        <a:ext cx="1269552" cy="936244"/>
      </dsp:txXfrm>
    </dsp:sp>
    <dsp:sp modelId="{7DAD31B5-BE08-4139-86D3-EA6E1FA8AEEE}">
      <dsp:nvSpPr>
        <dsp:cNvPr id="0" name=""/>
        <dsp:cNvSpPr/>
      </dsp:nvSpPr>
      <dsp:spPr>
        <a:xfrm>
          <a:off x="1504432" y="778156"/>
          <a:ext cx="1370850" cy="1037542"/>
        </a:xfrm>
        <a:prstGeom prst="roundRect">
          <a:avLst/>
        </a:prstGeom>
        <a:solidFill>
          <a:schemeClr val="accent3">
            <a:hueOff val="2038519"/>
            <a:satOff val="-4406"/>
            <a:lumOff val="-1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1">
            <a:lnSpc>
              <a:spcPct val="90000"/>
            </a:lnSpc>
            <a:spcBef>
              <a:spcPct val="0"/>
            </a:spcBef>
            <a:spcAft>
              <a:spcPct val="35000"/>
            </a:spcAft>
            <a:buNone/>
          </a:pPr>
          <a:r>
            <a:rPr lang="he-IL" sz="1900" kern="1200" dirty="0"/>
            <a:t>קבלת מכתב סיום העסקה</a:t>
          </a:r>
        </a:p>
      </dsp:txBody>
      <dsp:txXfrm>
        <a:off x="1555081" y="828805"/>
        <a:ext cx="1269552" cy="936244"/>
      </dsp:txXfrm>
    </dsp:sp>
    <dsp:sp modelId="{EB8A25B2-F1AC-421D-8EAD-CDA7A42EAEF9}">
      <dsp:nvSpPr>
        <dsp:cNvPr id="0" name=""/>
        <dsp:cNvSpPr/>
      </dsp:nvSpPr>
      <dsp:spPr>
        <a:xfrm>
          <a:off x="3007413" y="778156"/>
          <a:ext cx="1370850" cy="1037542"/>
        </a:xfrm>
        <a:prstGeom prst="roundRect">
          <a:avLst/>
        </a:prstGeom>
        <a:solidFill>
          <a:schemeClr val="accent3">
            <a:hueOff val="4077039"/>
            <a:satOff val="-8812"/>
            <a:lumOff val="-2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1">
            <a:lnSpc>
              <a:spcPct val="90000"/>
            </a:lnSpc>
            <a:spcBef>
              <a:spcPct val="0"/>
            </a:spcBef>
            <a:spcAft>
              <a:spcPct val="35000"/>
            </a:spcAft>
            <a:buNone/>
          </a:pPr>
          <a:r>
            <a:rPr lang="he-IL" sz="1900" kern="1200" dirty="0"/>
            <a:t>קבלת טופס 161</a:t>
          </a:r>
        </a:p>
      </dsp:txBody>
      <dsp:txXfrm>
        <a:off x="3058062" y="828805"/>
        <a:ext cx="1269552" cy="936244"/>
      </dsp:txXfrm>
    </dsp:sp>
    <dsp:sp modelId="{5FAF24EC-A851-4A71-87AE-4838872B3291}">
      <dsp:nvSpPr>
        <dsp:cNvPr id="0" name=""/>
        <dsp:cNvSpPr/>
      </dsp:nvSpPr>
      <dsp:spPr>
        <a:xfrm>
          <a:off x="4510393" y="778156"/>
          <a:ext cx="1370850" cy="1037542"/>
        </a:xfrm>
        <a:prstGeom prst="roundRect">
          <a:avLst/>
        </a:prstGeom>
        <a:solidFill>
          <a:schemeClr val="accent3">
            <a:hueOff val="6115558"/>
            <a:satOff val="-13218"/>
            <a:lumOff val="-4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1">
            <a:lnSpc>
              <a:spcPct val="90000"/>
            </a:lnSpc>
            <a:spcBef>
              <a:spcPct val="0"/>
            </a:spcBef>
            <a:spcAft>
              <a:spcPct val="35000"/>
            </a:spcAft>
            <a:buNone/>
          </a:pPr>
          <a:r>
            <a:rPr lang="he-IL" sz="1900" kern="1200" dirty="0"/>
            <a:t>פניה ליצרנים</a:t>
          </a:r>
        </a:p>
      </dsp:txBody>
      <dsp:txXfrm>
        <a:off x="4561042" y="828805"/>
        <a:ext cx="1269552" cy="936244"/>
      </dsp:txXfrm>
    </dsp:sp>
    <dsp:sp modelId="{7DBB7360-BE5C-4F77-B0FD-54AA4E59F433}">
      <dsp:nvSpPr>
        <dsp:cNvPr id="0" name=""/>
        <dsp:cNvSpPr/>
      </dsp:nvSpPr>
      <dsp:spPr>
        <a:xfrm>
          <a:off x="6013374" y="778156"/>
          <a:ext cx="1370850" cy="1037542"/>
        </a:xfrm>
        <a:prstGeom prst="roundRect">
          <a:avLst/>
        </a:prstGeom>
        <a:solidFill>
          <a:schemeClr val="accent3">
            <a:hueOff val="8154077"/>
            <a:satOff val="-17624"/>
            <a:lumOff val="-5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1">
            <a:lnSpc>
              <a:spcPct val="90000"/>
            </a:lnSpc>
            <a:spcBef>
              <a:spcPct val="0"/>
            </a:spcBef>
            <a:spcAft>
              <a:spcPct val="35000"/>
            </a:spcAft>
            <a:buNone/>
          </a:pPr>
          <a:r>
            <a:rPr lang="he-IL" sz="1900" kern="1200" dirty="0"/>
            <a:t>תכנון מסלול פרישה</a:t>
          </a:r>
        </a:p>
      </dsp:txBody>
      <dsp:txXfrm>
        <a:off x="6064023" y="828805"/>
        <a:ext cx="1269552" cy="936244"/>
      </dsp:txXfrm>
    </dsp:sp>
    <dsp:sp modelId="{900923C9-C663-4A5D-9B48-82CD06DA1E1A}">
      <dsp:nvSpPr>
        <dsp:cNvPr id="0" name=""/>
        <dsp:cNvSpPr/>
      </dsp:nvSpPr>
      <dsp:spPr>
        <a:xfrm>
          <a:off x="7516354" y="778156"/>
          <a:ext cx="1370850" cy="1037542"/>
        </a:xfrm>
        <a:prstGeom prst="roundRect">
          <a:avLst/>
        </a:prstGeom>
        <a:solidFill>
          <a:schemeClr val="accent3">
            <a:hueOff val="10192597"/>
            <a:satOff val="-22030"/>
            <a:lumOff val="-6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1">
            <a:lnSpc>
              <a:spcPct val="90000"/>
            </a:lnSpc>
            <a:spcBef>
              <a:spcPct val="0"/>
            </a:spcBef>
            <a:spcAft>
              <a:spcPct val="35000"/>
            </a:spcAft>
            <a:buNone/>
          </a:pPr>
          <a:r>
            <a:rPr lang="he-IL" sz="1900" kern="1200" dirty="0"/>
            <a:t>פניה לרשויות המס</a:t>
          </a:r>
        </a:p>
      </dsp:txBody>
      <dsp:txXfrm>
        <a:off x="7567003" y="828805"/>
        <a:ext cx="1269552" cy="936244"/>
      </dsp:txXfrm>
    </dsp:sp>
    <dsp:sp modelId="{8D1C16BC-1D21-4873-B35F-7A42D7E600EB}">
      <dsp:nvSpPr>
        <dsp:cNvPr id="0" name=""/>
        <dsp:cNvSpPr/>
      </dsp:nvSpPr>
      <dsp:spPr>
        <a:xfrm>
          <a:off x="9019335" y="778156"/>
          <a:ext cx="1370850" cy="1037542"/>
        </a:xfrm>
        <a:prstGeom prst="roundRect">
          <a:avLst/>
        </a:prstGeom>
        <a:solidFill>
          <a:schemeClr val="accent3">
            <a:hueOff val="12231116"/>
            <a:satOff val="-26436"/>
            <a:lumOff val="-8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1">
            <a:lnSpc>
              <a:spcPct val="90000"/>
            </a:lnSpc>
            <a:spcBef>
              <a:spcPct val="0"/>
            </a:spcBef>
            <a:spcAft>
              <a:spcPct val="35000"/>
            </a:spcAft>
            <a:buNone/>
          </a:pPr>
          <a:r>
            <a:rPr lang="he-IL" sz="1900" kern="1200" dirty="0"/>
            <a:t>קבלת קצבה ראשונה</a:t>
          </a:r>
        </a:p>
      </dsp:txBody>
      <dsp:txXfrm>
        <a:off x="9069984" y="828805"/>
        <a:ext cx="1269552" cy="936244"/>
      </dsp:txXfrm>
    </dsp:sp>
    <dsp:sp modelId="{98A0220D-662D-4A32-9F2D-CEA29FC76000}">
      <dsp:nvSpPr>
        <dsp:cNvPr id="0" name=""/>
        <dsp:cNvSpPr/>
      </dsp:nvSpPr>
      <dsp:spPr>
        <a:xfrm>
          <a:off x="10522315" y="778156"/>
          <a:ext cx="1370850" cy="1037542"/>
        </a:xfrm>
        <a:prstGeom prst="roundRect">
          <a:avLst/>
        </a:prstGeom>
        <a:solidFill>
          <a:schemeClr val="accent3">
            <a:hueOff val="14269635"/>
            <a:satOff val="-30842"/>
            <a:lumOff val="-9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1">
            <a:lnSpc>
              <a:spcPct val="90000"/>
            </a:lnSpc>
            <a:spcBef>
              <a:spcPct val="0"/>
            </a:spcBef>
            <a:spcAft>
              <a:spcPct val="35000"/>
            </a:spcAft>
            <a:buNone/>
          </a:pPr>
          <a:r>
            <a:rPr lang="he-IL" sz="1900" kern="1200" dirty="0"/>
            <a:t>תאום מס</a:t>
          </a:r>
        </a:p>
      </dsp:txBody>
      <dsp:txXfrm>
        <a:off x="10572964" y="828805"/>
        <a:ext cx="1269552" cy="93624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7C794FF2-5DFC-45BF-9692-384EF2D029F5}" type="datetimeFigureOut">
              <a:rPr lang="he-IL" smtClean="0"/>
              <a:t>י"ג/אב/תש"ף</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474DA444-A7E1-4031-AD12-0B41FBAF28F4}" type="slidenum">
              <a:rPr lang="he-IL" smtClean="0"/>
              <a:t>‹#›</a:t>
            </a:fld>
            <a:endParaRPr lang="he-IL"/>
          </a:p>
        </p:txBody>
      </p:sp>
    </p:spTree>
    <p:extLst>
      <p:ext uri="{BB962C8B-B14F-4D97-AF65-F5344CB8AC3E}">
        <p14:creationId xmlns:p14="http://schemas.microsoft.com/office/powerpoint/2010/main" val="209915240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he.wikipedia.org/wiki/%D7%9E%D7%93%D7%99%D7%A0%D7%95%D7%AA_%D7%9C%D7%A4%D7%99_%D7%AA%D7%95%D7%97%D7%9C%D7%AA_%D7%97%D7%99%D7%99%D7%9D#/media/%D7%A7%D7%95%D7%91%D7%A5:Comparison_gender_life_expectancy_CIA_factbook.sv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paamonim.org/he/%D7%A4%D7%A2%D7%95%D7%9C%D7%95%D7%AA-%D7%9C%D7%97%D7%A1%D7%9B%D7%95%D7%9F-%D7%AA%D7%A2%D7%95%D7%93%D7%AA-%D7%94%D7%96%D7%94%D7%95%D7%AA-%D7%94%D7%91%D7%A0%D7%A7%D7%90%D7%99%D7%AA/"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www.paamonim.org/?p=5221" TargetMode="External"/><Relationship Id="rId5" Type="http://schemas.openxmlformats.org/officeDocument/2006/relationships/hyperlink" Target="https://www.paamonim.org/he/%D7%9E%D7%99%D7%A0%D7%95%D7%A1-%D7%91%D7%91%D7%A0%D7%A7-%D7%94%D7%95%D7%90-%D7%94%D7%91%D7%A2%D7%99%D7%94-%D7%9C%D7%90-%D7%94%D7%A4%D7%AA%D7%A8%D7%95%D7%9F/" TargetMode="External"/><Relationship Id="rId4" Type="http://schemas.openxmlformats.org/officeDocument/2006/relationships/hyperlink" Target="https://www.paamonim.org/he/%D7%94%D7%90%D7%9D-%D7%90%D7%AA%D7%9D-%D7%91%D7%90%D7%9E%D7%AA-%D7%A6%D7%A8%D7%99%D7%9B%D7%99%D7%9D-%D7%94%D7%9C%D7%95%D7%95%D7%90%D7%94/?cat=10"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dbroker.co.il/4-%D7%98%D7%A2%D7%95%D7%99%D7%95%D7%AA-%D7%A0%D7%A4%D7%95%D7%A6%D7%95%D7%AA-%D7%95%D7%99%D7%A7%D7%A8%D7%95%D7%AA-%D7%A9%D7%9E%D7%A9%D7%A7%D7%99%D7%A2%D7%99%D7%9D-%D7%A2%D7%95%D7%A9%D7%99%D7%9D-%D7%91/"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הסבר על איך מנהלים את הפגישה ייחודי לכל פלטפורמה.</a:t>
            </a:r>
          </a:p>
          <a:p>
            <a:r>
              <a:rPr lang="he-IL" dirty="0"/>
              <a:t>דגש על כך שכולם מושתקים כדי שלא תפגע זרימת ההרצאה ויבוצעו הפסקות מוכוונות בן המיקרופונים יפתחו.</a:t>
            </a:r>
          </a:p>
          <a:p>
            <a:r>
              <a:rPr lang="he-IL" dirty="0"/>
              <a:t>תמיד ניתן לשאול בצ'ט למרות שעדיף שיכתבו על דף וישאלו בעצירות המתוכננות.</a:t>
            </a:r>
          </a:p>
          <a:p>
            <a:r>
              <a:rPr lang="he-IL" dirty="0"/>
              <a:t>למי שמשהו לא ברור תמיד יכול להרים יד – פיזית או וירטואלית.</a:t>
            </a:r>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1</a:t>
            </a:fld>
            <a:endParaRPr lang="he-IL"/>
          </a:p>
        </p:txBody>
      </p:sp>
    </p:spTree>
    <p:extLst>
      <p:ext uri="{BB962C8B-B14F-4D97-AF65-F5344CB8AC3E}">
        <p14:creationId xmlns:p14="http://schemas.microsoft.com/office/powerpoint/2010/main" val="482512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תוחלת חיים - </a:t>
            </a:r>
            <a:r>
              <a:rPr lang="he-IL" sz="1200" b="0" i="0" kern="1200" dirty="0">
                <a:solidFill>
                  <a:schemeClr val="tx1"/>
                </a:solidFill>
                <a:effectLst/>
                <a:latin typeface="+mn-lt"/>
                <a:ea typeface="+mn-ea"/>
                <a:cs typeface="+mn-cs"/>
              </a:rPr>
              <a:t>אֹרֶךְ הַחַיִּים הַצָּפוּי אוֹ הַמְּשֹׁעָר</a:t>
            </a:r>
          </a:p>
          <a:p>
            <a:r>
              <a:rPr lang="he-IL" sz="1200" b="0" i="0" kern="1200" dirty="0">
                <a:solidFill>
                  <a:schemeClr val="tx1"/>
                </a:solidFill>
                <a:effectLst/>
                <a:latin typeface="+mn-lt"/>
                <a:ea typeface="+mn-ea"/>
                <a:cs typeface="+mn-cs"/>
              </a:rPr>
              <a:t>תוחלת החיים בעולם - </a:t>
            </a:r>
            <a:r>
              <a:rPr lang="en-US" dirty="0">
                <a:hlinkClick r:id="rId3"/>
              </a:rPr>
              <a:t>https://he.wikipedia.org/wiki/%D7%9E%D7%93%D7%99%D7%A0%D7%95%D7%AA_%D7%9C%D7%A4%D7%99_%D7%AA%D7%95%D7%97%D7%9C%D7%AA_%D7%97%D7%99%D7%99%D7%9D#/media/%D7%A7%D7%95%D7%91%D7%A5:Comparison_gender_life_expectancy_CIA_factbook.svg</a:t>
            </a:r>
            <a:endParaRPr lang="he-IL"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17</a:t>
            </a:fld>
            <a:endParaRPr lang="he-IL"/>
          </a:p>
        </p:txBody>
      </p:sp>
    </p:spTree>
    <p:extLst>
      <p:ext uri="{BB962C8B-B14F-4D97-AF65-F5344CB8AC3E}">
        <p14:creationId xmlns:p14="http://schemas.microsoft.com/office/powerpoint/2010/main" val="391238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18</a:t>
            </a:fld>
            <a:endParaRPr lang="he-IL"/>
          </a:p>
        </p:txBody>
      </p:sp>
    </p:spTree>
    <p:extLst>
      <p:ext uri="{BB962C8B-B14F-4D97-AF65-F5344CB8AC3E}">
        <p14:creationId xmlns:p14="http://schemas.microsoft.com/office/powerpoint/2010/main" val="1984950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19</a:t>
            </a:fld>
            <a:endParaRPr lang="he-IL"/>
          </a:p>
        </p:txBody>
      </p:sp>
    </p:spTree>
    <p:extLst>
      <p:ext uri="{BB962C8B-B14F-4D97-AF65-F5344CB8AC3E}">
        <p14:creationId xmlns:p14="http://schemas.microsoft.com/office/powerpoint/2010/main" val="104341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חשיבות הקורס היא קריטית בתקופה בה יחס התחלופה של החוסך נמוך.</a:t>
            </a:r>
          </a:p>
          <a:p>
            <a:r>
              <a:rPr lang="he-IL" dirty="0"/>
              <a:t>המטרה היא העלאת יחס ההחלפה כך שהפגיעה אם בכלל תהיה נמוכה.</a:t>
            </a:r>
          </a:p>
          <a:p>
            <a:r>
              <a:rPr lang="he-IL" dirty="0"/>
              <a:t>שיעור ההחלפה – הקצבה החודשית בפרישה חלקי השכר טרום הפרישה.</a:t>
            </a:r>
          </a:p>
          <a:p>
            <a:r>
              <a:rPr lang="he-IL" dirty="0"/>
              <a:t>לדוגמה:</a:t>
            </a:r>
          </a:p>
          <a:p>
            <a:r>
              <a:rPr lang="he-IL" dirty="0"/>
              <a:t>שכר לפני הפרישה – 14,000 ₪ </a:t>
            </a:r>
          </a:p>
          <a:p>
            <a:r>
              <a:rPr lang="he-IL" dirty="0"/>
              <a:t>קצבה חודשית – 8,500 ₪ </a:t>
            </a:r>
          </a:p>
          <a:p>
            <a:r>
              <a:rPr lang="he-IL" dirty="0"/>
              <a:t>יחס </a:t>
            </a:r>
            <a:r>
              <a:rPr lang="he-IL" dirty="0" err="1"/>
              <a:t>התחלוםה</a:t>
            </a:r>
            <a:r>
              <a:rPr lang="he-IL" dirty="0"/>
              <a:t> – 60%</a:t>
            </a:r>
          </a:p>
          <a:p>
            <a:endParaRPr lang="he-IL"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20</a:t>
            </a:fld>
            <a:endParaRPr lang="he-IL"/>
          </a:p>
        </p:txBody>
      </p:sp>
    </p:spTree>
    <p:extLst>
      <p:ext uri="{BB962C8B-B14F-4D97-AF65-F5344CB8AC3E}">
        <p14:creationId xmlns:p14="http://schemas.microsoft.com/office/powerpoint/2010/main" val="1896115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לאחר פרישה, חלקי התקציב המופנים לבריאות ותרבות הפנאי עולים משמעותית.</a:t>
            </a:r>
          </a:p>
          <a:p>
            <a:r>
              <a:rPr lang="he-IL" dirty="0"/>
              <a:t>לעומתם, ההוצאות בגין תלויים קטנה (פרט למשפחות עם צרכים מיוחדים)</a:t>
            </a:r>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21</a:t>
            </a:fld>
            <a:endParaRPr lang="he-IL"/>
          </a:p>
        </p:txBody>
      </p:sp>
    </p:spTree>
    <p:extLst>
      <p:ext uri="{BB962C8B-B14F-4D97-AF65-F5344CB8AC3E}">
        <p14:creationId xmlns:p14="http://schemas.microsoft.com/office/powerpoint/2010/main" val="1515549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אחת הסיבות לשיעור תחלופה נמוך הוא העובדה שלא כל השכר מבוטח.</a:t>
            </a:r>
          </a:p>
          <a:p>
            <a:r>
              <a:rPr lang="he-IL" dirty="0"/>
              <a:t>שכר 20,000 ₪ אבל רק 12,000 ₪ מבוטחים בתנאים סוציאליים.</a:t>
            </a:r>
          </a:p>
          <a:p>
            <a:r>
              <a:rPr lang="he-IL" dirty="0"/>
              <a:t>חלק גדול מהעובדים עובדים פחות מ-12 חודשים בשנה. הממוצע הוא 10 חודשים.</a:t>
            </a:r>
          </a:p>
          <a:p>
            <a:r>
              <a:rPr lang="he-IL" dirty="0"/>
              <a:t>בישראל נכנסים למעגל העבודה מאוחר בהשוואה לשאר העולם בגלל שרות צבאי.</a:t>
            </a:r>
          </a:p>
          <a:p>
            <a:endParaRPr lang="he-IL"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22</a:t>
            </a:fld>
            <a:endParaRPr lang="he-IL"/>
          </a:p>
        </p:txBody>
      </p:sp>
    </p:spTree>
    <p:extLst>
      <p:ext uri="{BB962C8B-B14F-4D97-AF65-F5344CB8AC3E}">
        <p14:creationId xmlns:p14="http://schemas.microsoft.com/office/powerpoint/2010/main" val="2833867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לכל ארגון שמכבד את עצמו יש מועדון </a:t>
            </a:r>
            <a:r>
              <a:rPr lang="he-IL" dirty="0" err="1"/>
              <a:t>גימלאים</a:t>
            </a:r>
            <a:endParaRPr lang="he-IL"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23</a:t>
            </a:fld>
            <a:endParaRPr lang="he-IL"/>
          </a:p>
        </p:txBody>
      </p:sp>
    </p:spTree>
    <p:extLst>
      <p:ext uri="{BB962C8B-B14F-4D97-AF65-F5344CB8AC3E}">
        <p14:creationId xmlns:p14="http://schemas.microsoft.com/office/powerpoint/2010/main" val="1590488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שכר / הכנסות / הטבות – גובה השכר "פנסיה" קטן בהשוואה לשכר בזמן שעבדתי. אין יותר תלושים לחג, מתנות ....</a:t>
            </a:r>
          </a:p>
          <a:p>
            <a:endParaRPr lang="he-IL" dirty="0"/>
          </a:p>
          <a:p>
            <a:r>
              <a:rPr lang="he-IL" dirty="0"/>
              <a:t>ביטחון כלכלי – מצד אחד אי אפשר לפטר אותי או לשנות לי שכר – פנסיה ידועה מראש, מצד שני אני מקבל פחות</a:t>
            </a:r>
          </a:p>
          <a:p>
            <a:endParaRPr lang="he-IL" dirty="0"/>
          </a:p>
          <a:p>
            <a:r>
              <a:rPr lang="he-IL" dirty="0"/>
              <a:t>ביטוח – יש כיסויים </a:t>
            </a:r>
            <a:r>
              <a:rPr lang="he-IL" dirty="0" err="1"/>
              <a:t>ביטוחיים</a:t>
            </a:r>
            <a:r>
              <a:rPr lang="he-IL" dirty="0"/>
              <a:t> שיופסקו לבד, יש כאלו שאני צריך להפסיק ובמוצרים הפנסיוניים ? לאן נעלמה הצבירה?</a:t>
            </a:r>
          </a:p>
          <a:p>
            <a:endParaRPr lang="he-IL" dirty="0"/>
          </a:p>
          <a:p>
            <a:r>
              <a:rPr lang="he-IL" dirty="0"/>
              <a:t>ניהול הון ונכסים – עכשיו אני צריך להיות זהיר יותר ומודע יותר להכנסות ולהוצאות כדי שיספיק לי לשלב הבא של החיים.</a:t>
            </a:r>
          </a:p>
          <a:p>
            <a:endParaRPr lang="he-IL" dirty="0"/>
          </a:p>
          <a:p>
            <a:r>
              <a:rPr lang="he-IL" dirty="0"/>
              <a:t>דיור – לפעמים צריך לעבור לבית מתואם צרכים ומונגש ולפעמים פשוט לעבור לדיור מוגן</a:t>
            </a:r>
          </a:p>
          <a:p>
            <a:endParaRPr lang="he-IL" dirty="0"/>
          </a:p>
          <a:p>
            <a:r>
              <a:rPr lang="he-IL" dirty="0"/>
              <a:t>רכב – אין יותר רכב מהעבודה עכשיו אני הממן</a:t>
            </a:r>
          </a:p>
          <a:p>
            <a:endParaRPr lang="he-IL" dirty="0"/>
          </a:p>
          <a:p>
            <a:r>
              <a:rPr lang="he-IL" dirty="0"/>
              <a:t>בריאות – מדרדרת עם ההזדקנות ויש לכך עלות כלכלית חברתית ונפשית</a:t>
            </a:r>
          </a:p>
          <a:p>
            <a:endParaRPr lang="he-IL"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24</a:t>
            </a:fld>
            <a:endParaRPr lang="he-IL"/>
          </a:p>
        </p:txBody>
      </p:sp>
    </p:spTree>
    <p:extLst>
      <p:ext uri="{BB962C8B-B14F-4D97-AF65-F5344CB8AC3E}">
        <p14:creationId xmlns:p14="http://schemas.microsoft.com/office/powerpoint/2010/main" val="179271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הבנו כבר מהשקפים הקודמים שהישענות על קרנות הפנסיה וביטוחי המנהלים לא יספיקו לנו כמקור הכנסה.</a:t>
            </a:r>
          </a:p>
          <a:p>
            <a:r>
              <a:rPr lang="he-IL" dirty="0"/>
              <a:t>על מנת שנוכל להגדיל את שיעור התחלופה, אנחנו צריכים להגדיל את מקורות ההכנסה בפרישה.</a:t>
            </a:r>
          </a:p>
          <a:p>
            <a:r>
              <a:rPr lang="he-IL" dirty="0"/>
              <a:t>ביטוח לאומי – לפי דוח האוצר וביטוח לאומי בשנת 2035 הביטוח לאומי ב"חדלות פירעון".</a:t>
            </a:r>
          </a:p>
          <a:p>
            <a:r>
              <a:rPr lang="he-IL" dirty="0"/>
              <a:t>קופות גמל וקרנות השתלמות – העברה בין דורית והטבות מס.</a:t>
            </a:r>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25</a:t>
            </a:fld>
            <a:endParaRPr lang="he-IL"/>
          </a:p>
        </p:txBody>
      </p:sp>
    </p:spTree>
    <p:extLst>
      <p:ext uri="{BB962C8B-B14F-4D97-AF65-F5344CB8AC3E}">
        <p14:creationId xmlns:p14="http://schemas.microsoft.com/office/powerpoint/2010/main" val="1459641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זקנה צעירה -  65-75 התמקדות בבילוי הנאות ופנאי</a:t>
            </a:r>
          </a:p>
          <a:p>
            <a:r>
              <a:rPr lang="he-IL" dirty="0"/>
              <a:t>זקנה אמצעית - 75-85 התמקדות בבריאות העדפה להיות בסביבת הבית</a:t>
            </a:r>
          </a:p>
          <a:p>
            <a:r>
              <a:rPr lang="he-IL" dirty="0"/>
              <a:t>זקנה מופלגת - 85 ומעלה שמירה על מצב בריאות ככול שאפשר עזרה מאחרים.</a:t>
            </a:r>
            <a:br>
              <a:rPr lang="he-IL" dirty="0"/>
            </a:br>
            <a:r>
              <a:rPr lang="he-IL" dirty="0"/>
              <a:t>                        חיים בסביבת הבית / מוסד</a:t>
            </a:r>
          </a:p>
          <a:p>
            <a:endParaRPr lang="he-IL"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26</a:t>
            </a:fld>
            <a:endParaRPr lang="he-IL"/>
          </a:p>
        </p:txBody>
      </p:sp>
    </p:spTree>
    <p:extLst>
      <p:ext uri="{BB962C8B-B14F-4D97-AF65-F5344CB8AC3E}">
        <p14:creationId xmlns:p14="http://schemas.microsoft.com/office/powerpoint/2010/main" val="3950286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למה הציתות הזה חשוב?</a:t>
            </a:r>
          </a:p>
          <a:p>
            <a:r>
              <a:rPr lang="he-IL" dirty="0"/>
              <a:t>בגלל השקף הבא.</a:t>
            </a:r>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2</a:t>
            </a:fld>
            <a:endParaRPr lang="he-IL"/>
          </a:p>
        </p:txBody>
      </p:sp>
    </p:spTree>
    <p:extLst>
      <p:ext uri="{BB962C8B-B14F-4D97-AF65-F5344CB8AC3E}">
        <p14:creationId xmlns:p14="http://schemas.microsoft.com/office/powerpoint/2010/main" val="4236064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זקנה צעירה -  65-75 התמקדות בבילוי הנאות ופנאי</a:t>
            </a:r>
          </a:p>
          <a:p>
            <a:r>
              <a:rPr lang="he-IL" dirty="0"/>
              <a:t>זקנה אמצעית - 75-85 התמקדות בבריאות העדפה להיות בסביבת הבית</a:t>
            </a:r>
          </a:p>
          <a:p>
            <a:r>
              <a:rPr lang="he-IL" dirty="0"/>
              <a:t>זקנה מופלגת - 85 ומעלה שמירה על מצב בריאות ככול שאפשר עזרה מאחרים.</a:t>
            </a:r>
            <a:br>
              <a:rPr lang="he-IL" dirty="0"/>
            </a:br>
            <a:r>
              <a:rPr lang="he-IL" dirty="0"/>
              <a:t>                        חיים בסביבת הבית / מוסד</a:t>
            </a:r>
          </a:p>
          <a:p>
            <a:endParaRPr lang="he-IL"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27</a:t>
            </a:fld>
            <a:endParaRPr lang="he-IL"/>
          </a:p>
        </p:txBody>
      </p:sp>
    </p:spTree>
    <p:extLst>
      <p:ext uri="{BB962C8B-B14F-4D97-AF65-F5344CB8AC3E}">
        <p14:creationId xmlns:p14="http://schemas.microsoft.com/office/powerpoint/2010/main" val="20947769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זקנה צעירה -  65-75 התמקדות בבילוי הנאות ופנאי</a:t>
            </a:r>
          </a:p>
          <a:p>
            <a:r>
              <a:rPr lang="he-IL" dirty="0"/>
              <a:t>זקנה אמצעית - 75-85 התמקדות בבריאות העדפה להיות בסביבת הבית</a:t>
            </a:r>
          </a:p>
          <a:p>
            <a:r>
              <a:rPr lang="he-IL" dirty="0"/>
              <a:t>זקנה מופלגת - 85 ומעלה שמירה על מצב בריאות ככול שאפשר עזרה מאחרים.</a:t>
            </a:r>
            <a:br>
              <a:rPr lang="he-IL" dirty="0"/>
            </a:br>
            <a:r>
              <a:rPr lang="he-IL" dirty="0"/>
              <a:t>                        חיים בסביבת הבית / מוסד</a:t>
            </a:r>
          </a:p>
          <a:p>
            <a:endParaRPr lang="he-IL"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28</a:t>
            </a:fld>
            <a:endParaRPr lang="he-IL"/>
          </a:p>
        </p:txBody>
      </p:sp>
    </p:spTree>
    <p:extLst>
      <p:ext uri="{BB962C8B-B14F-4D97-AF65-F5344CB8AC3E}">
        <p14:creationId xmlns:p14="http://schemas.microsoft.com/office/powerpoint/2010/main" val="11396696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29</a:t>
            </a:fld>
            <a:endParaRPr lang="he-IL"/>
          </a:p>
        </p:txBody>
      </p:sp>
    </p:spTree>
    <p:extLst>
      <p:ext uri="{BB962C8B-B14F-4D97-AF65-F5344CB8AC3E}">
        <p14:creationId xmlns:p14="http://schemas.microsoft.com/office/powerpoint/2010/main" val="946137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dirty="0"/>
              <a:t>אלטרנטיבה לדוגמא: נגדיל את ההכנסות הקבועות באמצעות אנונה במקום להשתמש במענקים כהון </a:t>
            </a:r>
          </a:p>
          <a:p>
            <a:endParaRPr lang="he-IL"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30</a:t>
            </a:fld>
            <a:endParaRPr lang="he-IL"/>
          </a:p>
        </p:txBody>
      </p:sp>
    </p:spTree>
    <p:extLst>
      <p:ext uri="{BB962C8B-B14F-4D97-AF65-F5344CB8AC3E}">
        <p14:creationId xmlns:p14="http://schemas.microsoft.com/office/powerpoint/2010/main" val="1730172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dirty="0"/>
              <a:t>אלטרנטיבה לדוגמא: נגדיל את ההכנסות הקבועות באמצעות אנונה במקום להשתמש במענקים כהון </a:t>
            </a:r>
          </a:p>
          <a:p>
            <a:endParaRPr lang="he-IL"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31</a:t>
            </a:fld>
            <a:endParaRPr lang="he-IL"/>
          </a:p>
        </p:txBody>
      </p:sp>
    </p:spTree>
    <p:extLst>
      <p:ext uri="{BB962C8B-B14F-4D97-AF65-F5344CB8AC3E}">
        <p14:creationId xmlns:p14="http://schemas.microsoft.com/office/powerpoint/2010/main" val="29755992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dirty="0"/>
              <a:t>אלטרנטיבה לדוגמא: נגדיל את ההכנסות הקבועות באמצעות אנונה במקום להשתמש במענקים כהון </a:t>
            </a:r>
          </a:p>
          <a:p>
            <a:endParaRPr lang="he-IL"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32</a:t>
            </a:fld>
            <a:endParaRPr lang="he-IL"/>
          </a:p>
        </p:txBody>
      </p:sp>
    </p:spTree>
    <p:extLst>
      <p:ext uri="{BB962C8B-B14F-4D97-AF65-F5344CB8AC3E}">
        <p14:creationId xmlns:p14="http://schemas.microsoft.com/office/powerpoint/2010/main" val="11920285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1" i="0" kern="1200" dirty="0">
                <a:solidFill>
                  <a:schemeClr val="tx1"/>
                </a:solidFill>
                <a:effectLst/>
                <a:latin typeface="+mn-lt"/>
                <a:ea typeface="+mn-ea"/>
                <a:cs typeface="+mn-cs"/>
              </a:rPr>
              <a:t>אברהם מאסלו</a:t>
            </a:r>
            <a:r>
              <a:rPr lang="he-IL" dirty="0"/>
              <a:t> הגדיר זאת </a:t>
            </a:r>
            <a:r>
              <a:rPr lang="he-IL" dirty="0" err="1"/>
              <a:t>כפרמידת</a:t>
            </a:r>
            <a:r>
              <a:rPr lang="he-IL" dirty="0"/>
              <a:t> הצרכים / מדרג מאסלו ולא תאמינו אבל שום דבר לא השתנה ב-100 שנים האחרונות וכנראה שגם לא ישתנה ב100 השנים הבאות</a:t>
            </a:r>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33</a:t>
            </a:fld>
            <a:endParaRPr lang="he-IL"/>
          </a:p>
        </p:txBody>
      </p:sp>
    </p:spTree>
    <p:extLst>
      <p:ext uri="{BB962C8B-B14F-4D97-AF65-F5344CB8AC3E}">
        <p14:creationId xmlns:p14="http://schemas.microsoft.com/office/powerpoint/2010/main" val="257436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שיעורי בית - קישור לטבלת ניהול תקציב.</a:t>
            </a:r>
          </a:p>
          <a:p>
            <a:r>
              <a:rPr lang="he-IL" sz="1200" b="1" dirty="0"/>
              <a:t>חשוב לזכור! – שקף 3</a:t>
            </a:r>
            <a:br>
              <a:rPr lang="he-IL" sz="1200" dirty="0"/>
            </a:br>
            <a:r>
              <a:rPr lang="he-IL" sz="1200" dirty="0"/>
              <a:t>אנו עוסקים בבני אדם ולא בנישום במס הכנסה. במסגרת ההכוונה לפרישה, חייבים לבחון את מצבם האישי והמשפחתי של הפורשים, גילם, מצבם הרפואי, מקורות הכנסה קיימים משתנים ופרמטרים רבים נוספים, המשפיעים על ההכוונה וההמלצות למימוש הכספים ולניצול "נכון ומתאים" יותר של החיסכון הפנסיוני.</a:t>
            </a:r>
            <a:endParaRPr lang="he-IL"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34</a:t>
            </a:fld>
            <a:endParaRPr lang="he-IL"/>
          </a:p>
        </p:txBody>
      </p:sp>
    </p:spTree>
    <p:extLst>
      <p:ext uri="{BB962C8B-B14F-4D97-AF65-F5344CB8AC3E}">
        <p14:creationId xmlns:p14="http://schemas.microsoft.com/office/powerpoint/2010/main" val="25892257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35</a:t>
            </a:fld>
            <a:endParaRPr lang="he-IL"/>
          </a:p>
        </p:txBody>
      </p:sp>
    </p:spTree>
    <p:extLst>
      <p:ext uri="{BB962C8B-B14F-4D97-AF65-F5344CB8AC3E}">
        <p14:creationId xmlns:p14="http://schemas.microsoft.com/office/powerpoint/2010/main" val="25193091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fontAlgn="base"/>
            <a:r>
              <a:rPr lang="he-IL" sz="1200" b="0" i="0" kern="1200" dirty="0">
                <a:solidFill>
                  <a:schemeClr val="tx1"/>
                </a:solidFill>
                <a:effectLst/>
                <a:latin typeface="+mn-lt"/>
                <a:ea typeface="+mn-ea"/>
                <a:cs typeface="+mn-cs"/>
              </a:rPr>
              <a:t>חיסכון לפנסיה יכול להיעשות ב-4 אפיקים: ביטוח מנהלים, קרן פנסיה, קרן השתלמות או קופת גמל.</a:t>
            </a:r>
          </a:p>
          <a:p>
            <a:pPr fontAlgn="base"/>
            <a:r>
              <a:rPr lang="he-IL" sz="1200" b="0" i="0" kern="1200" dirty="0">
                <a:solidFill>
                  <a:schemeClr val="tx1"/>
                </a:solidFill>
                <a:effectLst/>
                <a:latin typeface="+mn-lt"/>
                <a:ea typeface="+mn-ea"/>
                <a:cs typeface="+mn-cs"/>
              </a:rPr>
              <a:t>באמצעות המסלקה הפנסיונית תוכלו בהליך מהיר ופשוט להגיש בקשה לקבלת המידע הפנסיוני המלא שלכם.</a:t>
            </a:r>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36</a:t>
            </a:fld>
            <a:endParaRPr lang="he-IL"/>
          </a:p>
        </p:txBody>
      </p:sp>
    </p:spTree>
    <p:extLst>
      <p:ext uri="{BB962C8B-B14F-4D97-AF65-F5344CB8AC3E}">
        <p14:creationId xmlns:p14="http://schemas.microsoft.com/office/powerpoint/2010/main" val="1395402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למה הציתות הזה חשוב?</a:t>
            </a:r>
          </a:p>
          <a:p>
            <a:r>
              <a:rPr lang="he-IL" dirty="0"/>
              <a:t>בגלל השקף הבא.</a:t>
            </a:r>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3</a:t>
            </a:fld>
            <a:endParaRPr lang="he-IL"/>
          </a:p>
        </p:txBody>
      </p:sp>
    </p:spTree>
    <p:extLst>
      <p:ext uri="{BB962C8B-B14F-4D97-AF65-F5344CB8AC3E}">
        <p14:creationId xmlns:p14="http://schemas.microsoft.com/office/powerpoint/2010/main" val="3317265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0" i="0" kern="1200" dirty="0">
                <a:solidFill>
                  <a:schemeClr val="tx1"/>
                </a:solidFill>
                <a:effectLst/>
                <a:latin typeface="+mn-lt"/>
                <a:ea typeface="+mn-ea"/>
                <a:cs typeface="+mn-cs"/>
              </a:rPr>
              <a:t>בחיפוש כספים על שמכם תוכלו למצוא מידע על קיומם של חשבונות </a:t>
            </a:r>
            <a:r>
              <a:rPr lang="he-IL" sz="1200" b="1" i="0" kern="1200" dirty="0">
                <a:solidFill>
                  <a:schemeClr val="tx1"/>
                </a:solidFill>
                <a:effectLst/>
                <a:latin typeface="+mn-lt"/>
                <a:ea typeface="+mn-ea"/>
                <a:cs typeface="+mn-cs"/>
              </a:rPr>
              <a:t>ללא פעילות</a:t>
            </a:r>
            <a:r>
              <a:rPr lang="he-IL" sz="1200" b="0" i="0" kern="1200" dirty="0">
                <a:solidFill>
                  <a:schemeClr val="tx1"/>
                </a:solidFill>
                <a:effectLst/>
                <a:latin typeface="+mn-lt"/>
                <a:ea typeface="+mn-ea"/>
                <a:cs typeface="+mn-cs"/>
              </a:rPr>
              <a:t> בחסכונות פנסיוניים המיועדים לגיל הפרישה, כגון קופות גמל וקרנות פנסיה, וכן חשבונות </a:t>
            </a:r>
            <a:r>
              <a:rPr lang="he-IL" sz="1200" b="1" i="0" kern="1200" dirty="0">
                <a:solidFill>
                  <a:schemeClr val="tx1"/>
                </a:solidFill>
                <a:effectLst/>
                <a:latin typeface="+mn-lt"/>
                <a:ea typeface="+mn-ea"/>
                <a:cs typeface="+mn-cs"/>
              </a:rPr>
              <a:t>ללא פעילות</a:t>
            </a:r>
            <a:r>
              <a:rPr lang="he-IL" sz="1200" b="0" i="0" kern="1200" dirty="0">
                <a:solidFill>
                  <a:schemeClr val="tx1"/>
                </a:solidFill>
                <a:effectLst/>
                <a:latin typeface="+mn-lt"/>
                <a:ea typeface="+mn-ea"/>
                <a:cs typeface="+mn-cs"/>
              </a:rPr>
              <a:t> בביטוחי חיים עם חיסכון, בין שהם מיועדים לגיל הפרישה (וידועים לעתים כביטוחי מנהלים) ובין שלא.</a:t>
            </a:r>
            <a:br>
              <a:rPr lang="he-IL" dirty="0"/>
            </a:br>
            <a:r>
              <a:rPr lang="he-IL" sz="1200" b="0" i="0" kern="1200" dirty="0">
                <a:solidFill>
                  <a:schemeClr val="tx1"/>
                </a:solidFill>
                <a:effectLst/>
                <a:latin typeface="+mn-lt"/>
                <a:ea typeface="+mn-ea"/>
                <a:cs typeface="+mn-cs"/>
              </a:rPr>
              <a:t>כמו כן, תוכלו למצוא מידע על קיומם של חשבונות </a:t>
            </a:r>
            <a:r>
              <a:rPr lang="he-IL" sz="1200" b="1" i="0" kern="1200" dirty="0">
                <a:solidFill>
                  <a:schemeClr val="tx1"/>
                </a:solidFill>
                <a:effectLst/>
                <a:latin typeface="+mn-lt"/>
                <a:ea typeface="+mn-ea"/>
                <a:cs typeface="+mn-cs"/>
              </a:rPr>
              <a:t>ללא פעילות</a:t>
            </a:r>
            <a:r>
              <a:rPr lang="he-IL" sz="1200" b="0" i="0" kern="1200" dirty="0">
                <a:solidFill>
                  <a:schemeClr val="tx1"/>
                </a:solidFill>
                <a:effectLst/>
                <a:latin typeface="+mn-lt"/>
                <a:ea typeface="+mn-ea"/>
                <a:cs typeface="+mn-cs"/>
              </a:rPr>
              <a:t> בקרנות השתלמות ועל קיומן של פוליסות ביטוח למקרה מוות (ללא חיסכון).</a:t>
            </a:r>
            <a:br>
              <a:rPr lang="he-IL" dirty="0"/>
            </a:br>
            <a:endParaRPr lang="he-IL"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37</a:t>
            </a:fld>
            <a:endParaRPr lang="he-IL"/>
          </a:p>
        </p:txBody>
      </p:sp>
    </p:spTree>
    <p:extLst>
      <p:ext uri="{BB962C8B-B14F-4D97-AF65-F5344CB8AC3E}">
        <p14:creationId xmlns:p14="http://schemas.microsoft.com/office/powerpoint/2010/main" val="24254750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0" i="0" kern="1200" dirty="0">
                <a:solidFill>
                  <a:schemeClr val="tx1"/>
                </a:solidFill>
                <a:effectLst/>
                <a:latin typeface="+mn-lt"/>
                <a:ea typeface="+mn-ea"/>
                <a:cs typeface="+mn-cs"/>
              </a:rPr>
              <a:t>בחיפוש מוצרי ביטוח על שמכם תוכלו למצוא מידע על קיומם של כל מוצרי הביטוח שלכם מכלל חברות הביטוח ובלבד שהם בתוקף. מוצר ביטוח - פוליסת ביטוח או כתב שירות בענפי הביטוח השונים</a:t>
            </a:r>
          </a:p>
          <a:p>
            <a:r>
              <a:rPr lang="he-IL" sz="1200" b="0" i="0" kern="1200" dirty="0">
                <a:solidFill>
                  <a:schemeClr val="tx1"/>
                </a:solidFill>
                <a:effectLst/>
                <a:latin typeface="+mn-lt"/>
                <a:ea typeface="+mn-ea"/>
                <a:cs typeface="+mn-cs"/>
              </a:rPr>
              <a:t>(ביטוח כללי, ביטוח חיים וביטוח בריאות). חשוב לשים לב שאין לכם מוצרי ביטוח כפולים (לדוגמה 2 פוליסות ביטוח זהות עבור אותה דירה).</a:t>
            </a:r>
            <a:endParaRPr lang="he-IL"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38</a:t>
            </a:fld>
            <a:endParaRPr lang="he-IL"/>
          </a:p>
        </p:txBody>
      </p:sp>
    </p:spTree>
    <p:extLst>
      <p:ext uri="{BB962C8B-B14F-4D97-AF65-F5344CB8AC3E}">
        <p14:creationId xmlns:p14="http://schemas.microsoft.com/office/powerpoint/2010/main" val="23375239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hlinkClick r:id="rId3"/>
              </a:rPr>
              <a:t>https://www.paamonim.org/he/%D7%A4%D7%A2%D7%95%D7%9C%D7%95%D7%AA-%D7%9C%D7%97%D7%A1%D7%9B%D7%95%D7%9F-%D7%AA%D7%A2%D7%95%D7%93%D7%AA-%D7%94%D7%96%D7%94%D7%95%D7%AA-%D7%94%D7%91%D7%A0%D7%A7%D7%90%D7%99%D7%AA/</a:t>
            </a:r>
            <a:endParaRPr lang="he-IL" dirty="0"/>
          </a:p>
          <a:p>
            <a:r>
              <a:rPr lang="he-IL" sz="1200" b="0" i="0" kern="1200" dirty="0">
                <a:solidFill>
                  <a:schemeClr val="tx1"/>
                </a:solidFill>
                <a:effectLst/>
                <a:latin typeface="+mn-lt"/>
                <a:ea typeface="+mn-ea"/>
                <a:cs typeface="+mn-cs"/>
              </a:rPr>
              <a:t>להלן 10 פעולות שלכל אחד כדאי לעשות כשהדוח מגיע אליו:</a:t>
            </a:r>
          </a:p>
          <a:p>
            <a:r>
              <a:rPr lang="he-IL" sz="1200" b="1" i="0" kern="1200" dirty="0">
                <a:solidFill>
                  <a:schemeClr val="tx1"/>
                </a:solidFill>
                <a:effectLst/>
                <a:latin typeface="+mn-lt"/>
                <a:ea typeface="+mn-ea"/>
                <a:cs typeface="+mn-cs"/>
              </a:rPr>
              <a:t>בדקו את הגדרות החשבון:</a:t>
            </a:r>
            <a:r>
              <a:rPr lang="he-IL" sz="1200" b="0" i="0" kern="1200" dirty="0">
                <a:solidFill>
                  <a:schemeClr val="tx1"/>
                </a:solidFill>
                <a:effectLst/>
                <a:latin typeface="+mn-lt"/>
                <a:ea typeface="+mn-ea"/>
                <a:cs typeface="+mn-cs"/>
              </a:rPr>
              <a:t> בדקו את בעלי החשבון והמורשים בו וערכו שינויים בהתאם לצורך (מיקום בדוח – חלק א כללי​)</a:t>
            </a:r>
          </a:p>
          <a:p>
            <a:r>
              <a:rPr lang="he-IL" sz="1200" b="1" i="0" kern="1200" dirty="0">
                <a:solidFill>
                  <a:schemeClr val="tx1"/>
                </a:solidFill>
                <a:effectLst/>
                <a:latin typeface="+mn-lt"/>
                <a:ea typeface="+mn-ea"/>
                <a:cs typeface="+mn-cs"/>
              </a:rPr>
              <a:t>בדקו את מאזן הנכסים והתחייבויות שלכם:</a:t>
            </a:r>
            <a:r>
              <a:rPr lang="he-IL" sz="1200" b="0" i="0" kern="1200" dirty="0">
                <a:solidFill>
                  <a:schemeClr val="tx1"/>
                </a:solidFill>
                <a:effectLst/>
                <a:latin typeface="+mn-lt"/>
                <a:ea typeface="+mn-ea"/>
                <a:cs typeface="+mn-cs"/>
              </a:rPr>
              <a:t> מה היחס בין הנכסים שלכם בבנק (יתרת זכות, פיקדונות, חסכונות, ניירות ערך) וההתחייבויות שלכם  (הלוואות, משיכת יתר, ערבויות).(מיקום בדוח – חלק ב יתרות ליום)</a:t>
            </a:r>
          </a:p>
          <a:p>
            <a:r>
              <a:rPr lang="he-IL" sz="1200" b="1" i="0" kern="1200" dirty="0">
                <a:solidFill>
                  <a:schemeClr val="tx1"/>
                </a:solidFill>
                <a:effectLst/>
                <a:latin typeface="+mn-lt"/>
                <a:ea typeface="+mn-ea"/>
                <a:cs typeface="+mn-cs"/>
              </a:rPr>
              <a:t>בדקו חסכונות מול אשראי:</a:t>
            </a:r>
            <a:r>
              <a:rPr lang="he-IL" sz="1200" b="0" i="0" kern="1200" dirty="0">
                <a:solidFill>
                  <a:schemeClr val="tx1"/>
                </a:solidFill>
                <a:effectLst/>
                <a:latin typeface="+mn-lt"/>
                <a:ea typeface="+mn-ea"/>
                <a:cs typeface="+mn-cs"/>
              </a:rPr>
              <a:t> האם אתם במשיכת יתר באופן קבוע (מינוס) ומשלמים על משיכת היתר ריבית וגם חוסכים בפיקדון ומקבלים עליו ריבית נמוכה הרבה יותר? אנו ממליצים ללמוד לחיות ממה שיש, כלומר שההוצאות לא תעלנה על ההכנסות שלכם. לאחר שתתנהלו באופן מאוזן, ניתן יהיה לשקול למשוך את כספי הפיקדון בנקודת היציאה הקרובה, על מנת לכסות את המינוס.(מיקום בדוח – חלק  ג 1 הכנסות/הוצאות מריבית מסגרות אשראי והלוואות מול פיקדונות וחסכונות)</a:t>
            </a:r>
          </a:p>
          <a:p>
            <a:r>
              <a:rPr lang="he-IL" sz="1200" b="1" i="0" kern="1200" dirty="0">
                <a:solidFill>
                  <a:schemeClr val="tx1"/>
                </a:solidFill>
                <a:effectLst/>
                <a:latin typeface="+mn-lt"/>
                <a:ea typeface="+mn-ea"/>
                <a:cs typeface="+mn-cs"/>
              </a:rPr>
              <a:t>בדקו אם אתם מאוזנים:</a:t>
            </a:r>
            <a:r>
              <a:rPr lang="he-IL" sz="1200" b="0" i="0" kern="1200" dirty="0">
                <a:solidFill>
                  <a:schemeClr val="tx1"/>
                </a:solidFill>
                <a:effectLst/>
                <a:latin typeface="+mn-lt"/>
                <a:ea typeface="+mn-ea"/>
                <a:cs typeface="+mn-cs"/>
              </a:rPr>
              <a:t> התבוננו בהכנסותיכם החודשיות מול הוצאותיכם ותבחנו האם יש חודשים בשנה שבהם באופן קבוע קשה לכם יותר? היערכו אליהם בחודשים שבהם הכנסותיכם גבוהות יותר מהוצאותיכם וסגרו בפיקדון כסף שיסייע לכם בחודשים שבהם אינכם מאוזנים. (מיקום בדוח – חלק ג 1 גרף הוצאות הכנסות חודשי)</a:t>
            </a:r>
          </a:p>
          <a:p>
            <a:r>
              <a:rPr lang="he-IL" sz="1200" b="1" i="0" kern="1200" dirty="0">
                <a:solidFill>
                  <a:schemeClr val="tx1"/>
                </a:solidFill>
                <a:effectLst/>
                <a:latin typeface="+mn-lt"/>
                <a:ea typeface="+mn-ea"/>
                <a:cs typeface="+mn-cs"/>
              </a:rPr>
              <a:t>שפרו תנאי הלוואה:</a:t>
            </a:r>
            <a:r>
              <a:rPr lang="he-IL" sz="1200" b="0" i="0" kern="1200" dirty="0">
                <a:solidFill>
                  <a:schemeClr val="tx1"/>
                </a:solidFill>
                <a:effectLst/>
                <a:latin typeface="+mn-lt"/>
                <a:ea typeface="+mn-ea"/>
                <a:cs typeface="+mn-cs"/>
              </a:rPr>
              <a:t> אם יש לכם הלוואות בבנק, ניתן להשתמש בתעודת הזהות הבנקאית כדי לנסות להשיג תנאים טובים יותר בבנק שלכם או בבנק אחר. לפני שלוקחים הלוואה, יש לבחון </a:t>
            </a:r>
            <a:r>
              <a:rPr lang="he-IL" sz="1200" b="0" i="0" u="none" strike="noStrike" kern="1200" dirty="0">
                <a:solidFill>
                  <a:schemeClr val="tx1"/>
                </a:solidFill>
                <a:effectLst/>
                <a:latin typeface="+mn-lt"/>
                <a:ea typeface="+mn-ea"/>
                <a:cs typeface="+mn-cs"/>
                <a:hlinkClick r:id="rId4"/>
              </a:rPr>
              <a:t>אם אתם באמת זקוקים להלוואה</a:t>
            </a:r>
            <a:r>
              <a:rPr lang="he-IL" sz="1200" b="0" i="0" kern="1200" dirty="0">
                <a:solidFill>
                  <a:schemeClr val="tx1"/>
                </a:solidFill>
                <a:effectLst/>
                <a:latin typeface="+mn-lt"/>
                <a:ea typeface="+mn-ea"/>
                <a:cs typeface="+mn-cs"/>
              </a:rPr>
              <a:t>. (מיקום בדוח – חלק ג 3 שיעור ריבית מתואמת בכל אחת מההלוואות ובמסגרות האשראי)</a:t>
            </a:r>
          </a:p>
          <a:p>
            <a:r>
              <a:rPr lang="he-IL" sz="1200" b="1" i="0" kern="1200" dirty="0">
                <a:solidFill>
                  <a:schemeClr val="tx1"/>
                </a:solidFill>
                <a:effectLst/>
                <a:latin typeface="+mn-lt"/>
                <a:ea typeface="+mn-ea"/>
                <a:cs typeface="+mn-cs"/>
              </a:rPr>
              <a:t>פירעון מוקדם של הלוואה:</a:t>
            </a:r>
            <a:r>
              <a:rPr lang="he-IL" sz="1200" b="0" i="0" kern="1200" dirty="0">
                <a:solidFill>
                  <a:schemeClr val="tx1"/>
                </a:solidFill>
                <a:effectLst/>
                <a:latin typeface="+mn-lt"/>
                <a:ea typeface="+mn-ea"/>
                <a:cs typeface="+mn-cs"/>
              </a:rPr>
              <a:t> ללמוד על המועד שבו יתעדכן שיעור הריבית של ההלוואה שלכם בכדי שתוכלו לבחון את האפשרות לפרוע את ההלוואה במועד זה ובכך לחסוך עמלת פירעון הלוואה. (מיקום בדוח – חלק ג 3 שדה מועד שינוי ריבית קרוב)</a:t>
            </a:r>
          </a:p>
          <a:p>
            <a:r>
              <a:rPr lang="he-IL" sz="1200" b="1" i="0" kern="1200" dirty="0">
                <a:solidFill>
                  <a:schemeClr val="tx1"/>
                </a:solidFill>
                <a:effectLst/>
                <a:latin typeface="+mn-lt"/>
                <a:ea typeface="+mn-ea"/>
                <a:cs typeface="+mn-cs"/>
              </a:rPr>
              <a:t>התאימו את גובה מסגרת האשראי לצרכים שלכם:</a:t>
            </a:r>
            <a:r>
              <a:rPr lang="he-IL" sz="1200" b="0" i="0" kern="1200" dirty="0">
                <a:solidFill>
                  <a:schemeClr val="tx1"/>
                </a:solidFill>
                <a:effectLst/>
                <a:latin typeface="+mn-lt"/>
                <a:ea typeface="+mn-ea"/>
                <a:cs typeface="+mn-cs"/>
              </a:rPr>
              <a:t> אם מסגרת האשראי שלכם גדולה מידי לצרכים שלכם, התאימו אותה. הריבית על משיכת היתר מחולקת למדרגות, פעלו להקטנת גובה הריבית במדרגה היקרה ולהגדלת המדרגה הזולה יותר. אם אתם אף פעם לא נמצאים במשיכת יתר ובכל זאת יש לכם מסגרת אשראי, שקלו לבטל אותה. אתם משלמים עמלת הקצאת אשראי למסגרת שבה אינכם משתמשים. </a:t>
            </a:r>
            <a:r>
              <a:rPr lang="he-IL" sz="1200" b="0" i="0" u="none" strike="noStrike" kern="1200" dirty="0">
                <a:solidFill>
                  <a:schemeClr val="tx1"/>
                </a:solidFill>
                <a:effectLst/>
                <a:latin typeface="+mn-lt"/>
                <a:ea typeface="+mn-ea"/>
                <a:cs typeface="+mn-cs"/>
                <a:hlinkClick r:id="rId5"/>
              </a:rPr>
              <a:t>להזכירכם מינוס בבנק הוא הבעיה לא הפתרון.</a:t>
            </a:r>
            <a:r>
              <a:rPr lang="he-IL" sz="1200" b="0" i="0" kern="1200" dirty="0">
                <a:solidFill>
                  <a:schemeClr val="tx1"/>
                </a:solidFill>
                <a:effectLst/>
                <a:latin typeface="+mn-lt"/>
                <a:ea typeface="+mn-ea"/>
                <a:cs typeface="+mn-cs"/>
              </a:rPr>
              <a:t> (מיקום בדוח – דוח מקוצר חלק ג סעיף 3. מידע נוסף קיים בדוח המפורט פרק ג מסגרת אשראי בחשבון עובר ושב)</a:t>
            </a:r>
          </a:p>
          <a:p>
            <a:r>
              <a:rPr lang="he-IL" sz="1200" b="1" i="0" kern="1200" dirty="0">
                <a:solidFill>
                  <a:schemeClr val="tx1"/>
                </a:solidFill>
                <a:effectLst/>
                <a:latin typeface="+mn-lt"/>
                <a:ea typeface="+mn-ea"/>
                <a:cs typeface="+mn-cs"/>
              </a:rPr>
              <a:t>בדקו את כדאיות המעבר למסלול עמלות אחיד:</a:t>
            </a:r>
            <a:r>
              <a:rPr lang="he-IL" sz="1200" b="0" i="0" kern="1200" dirty="0">
                <a:solidFill>
                  <a:schemeClr val="tx1"/>
                </a:solidFill>
                <a:effectLst/>
                <a:latin typeface="+mn-lt"/>
                <a:ea typeface="+mn-ea"/>
                <a:cs typeface="+mn-cs"/>
              </a:rPr>
              <a:t> באמצעות ההשוואה של העמלות שאותן שילמנו לבנק בשנה החולפת נוכל לבחון את כדאיות המעבר למסלול עמלות אחיד (שבהו משלמים סכום קבוע מידי חודש למספר פעולות קבוע) </a:t>
            </a:r>
            <a:r>
              <a:rPr lang="he-IL" sz="1200" b="0" i="0" u="none" strike="noStrike" kern="1200" dirty="0">
                <a:solidFill>
                  <a:schemeClr val="tx1"/>
                </a:solidFill>
                <a:effectLst/>
                <a:latin typeface="+mn-lt"/>
                <a:ea typeface="+mn-ea"/>
                <a:cs typeface="+mn-cs"/>
                <a:hlinkClick r:id="rId6"/>
              </a:rPr>
              <a:t>למידע נוסף על מסלול עמלות אחיד.</a:t>
            </a:r>
            <a:r>
              <a:rPr lang="he-IL" sz="1200" b="0" i="0" kern="1200" dirty="0">
                <a:solidFill>
                  <a:schemeClr val="tx1"/>
                </a:solidFill>
                <a:effectLst/>
                <a:latin typeface="+mn-lt"/>
                <a:ea typeface="+mn-ea"/>
                <a:cs typeface="+mn-cs"/>
              </a:rPr>
              <a:t>(מיקום בדוח – חלק ג 4 ממוצע שנתי של העמלה ומספר פעולות שבוצעו בשורת עמלות עובר ושב)</a:t>
            </a:r>
          </a:p>
          <a:p>
            <a:r>
              <a:rPr lang="he-IL" sz="1200" b="1" i="0" kern="1200" dirty="0">
                <a:solidFill>
                  <a:schemeClr val="tx1"/>
                </a:solidFill>
                <a:effectLst/>
                <a:latin typeface="+mn-lt"/>
                <a:ea typeface="+mn-ea"/>
                <a:cs typeface="+mn-cs"/>
              </a:rPr>
              <a:t>התמקחו על עמלות ניהול תיק ההשקעות:</a:t>
            </a:r>
            <a:r>
              <a:rPr lang="he-IL" sz="1200" b="0" i="0" kern="1200" dirty="0">
                <a:solidFill>
                  <a:schemeClr val="tx1"/>
                </a:solidFill>
                <a:effectLst/>
                <a:latin typeface="+mn-lt"/>
                <a:ea typeface="+mn-ea"/>
                <a:cs typeface="+mn-cs"/>
              </a:rPr>
              <a:t> אם יש לכם תיק השקעות מומלץ להסתכל בפרט ה בדוח המפורט לקבלת מידע מלא על התיק ועל העמלות השונות. (מיקום בדוח – דוח מפורט פרק ה)</a:t>
            </a:r>
          </a:p>
          <a:p>
            <a:r>
              <a:rPr lang="he-IL" sz="1200" b="1" i="0" kern="1200" dirty="0">
                <a:solidFill>
                  <a:schemeClr val="tx1"/>
                </a:solidFill>
                <a:effectLst/>
                <a:latin typeface="+mn-lt"/>
                <a:ea typeface="+mn-ea"/>
                <a:cs typeface="+mn-cs"/>
              </a:rPr>
              <a:t>בדקו כמה אתם מקבלים על הפלוס:</a:t>
            </a:r>
            <a:r>
              <a:rPr lang="he-IL" sz="1200" b="0" i="0" kern="1200" dirty="0">
                <a:solidFill>
                  <a:schemeClr val="tx1"/>
                </a:solidFill>
                <a:effectLst/>
                <a:latin typeface="+mn-lt"/>
                <a:ea typeface="+mn-ea"/>
                <a:cs typeface="+mn-cs"/>
              </a:rPr>
              <a:t> האם אתם מקבלים ריבית על יתרת זכות בחשבון? בדקו אם זאת החלופה הטובה ביותר עבור הכסף שלכם שבזכות. ייתכן שפיקדון, חיסכון או תיק השקעות יתאימו לכם יותר. (מיקום בדוח – חלק ג 5 נתוני עו"ש נוספים)</a:t>
            </a:r>
          </a:p>
          <a:p>
            <a:endParaRPr lang="he-IL"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39</a:t>
            </a:fld>
            <a:endParaRPr lang="he-IL"/>
          </a:p>
        </p:txBody>
      </p:sp>
    </p:spTree>
    <p:extLst>
      <p:ext uri="{BB962C8B-B14F-4D97-AF65-F5344CB8AC3E}">
        <p14:creationId xmlns:p14="http://schemas.microsoft.com/office/powerpoint/2010/main" val="685561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מי שמכיר מתבקש לא להרוס את החידה.</a:t>
            </a:r>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43</a:t>
            </a:fld>
            <a:endParaRPr lang="he-IL"/>
          </a:p>
        </p:txBody>
      </p:sp>
    </p:spTree>
    <p:extLst>
      <p:ext uri="{BB962C8B-B14F-4D97-AF65-F5344CB8AC3E}">
        <p14:creationId xmlns:p14="http://schemas.microsoft.com/office/powerpoint/2010/main" val="38479958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מי שמכיר מתבקש לא להרוס את החידה.</a:t>
            </a:r>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44</a:t>
            </a:fld>
            <a:endParaRPr lang="he-IL"/>
          </a:p>
        </p:txBody>
      </p:sp>
    </p:spTree>
    <p:extLst>
      <p:ext uri="{BB962C8B-B14F-4D97-AF65-F5344CB8AC3E}">
        <p14:creationId xmlns:p14="http://schemas.microsoft.com/office/powerpoint/2010/main" val="10274097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46</a:t>
            </a:fld>
            <a:endParaRPr lang="he-IL"/>
          </a:p>
        </p:txBody>
      </p:sp>
    </p:spTree>
    <p:extLst>
      <p:ext uri="{BB962C8B-B14F-4D97-AF65-F5344CB8AC3E}">
        <p14:creationId xmlns:p14="http://schemas.microsoft.com/office/powerpoint/2010/main" val="35661239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עד לשנת 2004 העובד לא הפקיד משכרו לחיסכון.</a:t>
            </a:r>
          </a:p>
          <a:p>
            <a:r>
              <a:rPr lang="he-IL" dirty="0"/>
              <a:t>החל משנת 2004 מבוצע ניכוי בסך 2% מהשכר המבוטח לטובת המימון של הפנסיה.</a:t>
            </a:r>
          </a:p>
          <a:p>
            <a:r>
              <a:rPr lang="he-IL" dirty="0"/>
              <a:t>החל מה1.4.2002 נסגר הסדר הפנסיה התקציבית בפני מצטרפים חדשים</a:t>
            </a:r>
          </a:p>
          <a:p>
            <a:endParaRPr lang="he-IL"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47</a:t>
            </a:fld>
            <a:endParaRPr lang="he-IL"/>
          </a:p>
        </p:txBody>
      </p:sp>
    </p:spTree>
    <p:extLst>
      <p:ext uri="{BB962C8B-B14F-4D97-AF65-F5344CB8AC3E}">
        <p14:creationId xmlns:p14="http://schemas.microsoft.com/office/powerpoint/2010/main" val="37530538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עד לשנת 2004 העובד לא הפקיד משכרו לחיסכון.</a:t>
            </a:r>
          </a:p>
          <a:p>
            <a:r>
              <a:rPr lang="he-IL" dirty="0"/>
              <a:t>החל משנת 2004 מבוצע ניכוי בסך 2% מהשכר המבוטח לטובת המימון של הפנסיה.</a:t>
            </a:r>
          </a:p>
          <a:p>
            <a:r>
              <a:rPr lang="he-IL" dirty="0"/>
              <a:t>החל מה1.4.2002 נסגר הסדר הפנסיה התקציבית בפני מצטרפים חדשים</a:t>
            </a:r>
          </a:p>
          <a:p>
            <a:endParaRPr lang="he-IL"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48</a:t>
            </a:fld>
            <a:endParaRPr lang="he-IL"/>
          </a:p>
        </p:txBody>
      </p:sp>
    </p:spTree>
    <p:extLst>
      <p:ext uri="{BB962C8B-B14F-4D97-AF65-F5344CB8AC3E}">
        <p14:creationId xmlns:p14="http://schemas.microsoft.com/office/powerpoint/2010/main" val="199529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49</a:t>
            </a:fld>
            <a:endParaRPr lang="he-IL"/>
          </a:p>
        </p:txBody>
      </p:sp>
    </p:spTree>
    <p:extLst>
      <p:ext uri="{BB962C8B-B14F-4D97-AF65-F5344CB8AC3E}">
        <p14:creationId xmlns:p14="http://schemas.microsoft.com/office/powerpoint/2010/main" val="17769019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לתקן את החישוב כי גם וותר של קבע נחשב</a:t>
            </a:r>
          </a:p>
          <a:p>
            <a:r>
              <a:rPr lang="he-IL" sz="1200" b="1" i="0" kern="1200" dirty="0">
                <a:solidFill>
                  <a:schemeClr val="tx1"/>
                </a:solidFill>
                <a:effectLst/>
                <a:latin typeface="+mn-lt"/>
                <a:ea typeface="+mn-ea"/>
                <a:cs typeface="+mn-cs"/>
              </a:rPr>
              <a:t>תקופות שירות מזכות</a:t>
            </a:r>
          </a:p>
          <a:p>
            <a:r>
              <a:rPr lang="he-IL" sz="1200" b="0" i="0" kern="1200" dirty="0">
                <a:solidFill>
                  <a:schemeClr val="tx1"/>
                </a:solidFill>
                <a:effectLst/>
                <a:latin typeface="+mn-lt"/>
                <a:ea typeface="+mn-ea"/>
                <a:cs typeface="+mn-cs"/>
              </a:rPr>
              <a:t>תקופת שירות המובאת בחשבון לעניין חוק הגמלאות היא תקופה רצופה שבשלה מגיע לעובד משכורת.</a:t>
            </a:r>
          </a:p>
          <a:p>
            <a:r>
              <a:rPr lang="he-IL" sz="1200" b="0" i="0" kern="1200" dirty="0">
                <a:solidFill>
                  <a:schemeClr val="tx1"/>
                </a:solidFill>
                <a:effectLst/>
                <a:latin typeface="+mn-lt"/>
                <a:ea typeface="+mn-ea"/>
                <a:cs typeface="+mn-cs"/>
              </a:rPr>
              <a:t>תקופות המפורטות להלן אינן מפסיקות את רצף השירות:</a:t>
            </a:r>
          </a:p>
          <a:p>
            <a:pPr marL="171450" indent="-171450">
              <a:buFont typeface="Arial" panose="020B0604020202020204" pitchFamily="34" charset="0"/>
              <a:buChar char="•"/>
            </a:pPr>
            <a:r>
              <a:rPr lang="he-IL" sz="1200" b="0" i="0" kern="1200" dirty="0">
                <a:solidFill>
                  <a:schemeClr val="tx1"/>
                </a:solidFill>
                <a:effectLst/>
                <a:latin typeface="+mn-lt"/>
                <a:ea typeface="+mn-ea"/>
                <a:cs typeface="+mn-cs"/>
              </a:rPr>
              <a:t>תקופה שמגיעים בעדה דמי לידה או דמי פגיעה בעבודה לפי חוק הביטוח הלאומי.</a:t>
            </a:r>
          </a:p>
          <a:p>
            <a:pPr marL="171450" indent="-171450">
              <a:buFont typeface="Arial" panose="020B0604020202020204" pitchFamily="34" charset="0"/>
              <a:buChar char="•"/>
            </a:pPr>
            <a:r>
              <a:rPr lang="he-IL" sz="1200" b="0" i="0" kern="1200" dirty="0">
                <a:solidFill>
                  <a:schemeClr val="tx1"/>
                </a:solidFill>
                <a:effectLst/>
                <a:latin typeface="+mn-lt"/>
                <a:ea typeface="+mn-ea"/>
                <a:cs typeface="+mn-cs"/>
              </a:rPr>
              <a:t>תקופה שדינה כדין שירות לפי סעיף 12 חוק חיילים משוחררים (בעיקר שירות חובה).</a:t>
            </a:r>
          </a:p>
          <a:p>
            <a:pPr marL="171450" indent="-171450">
              <a:buFont typeface="Arial" panose="020B0604020202020204" pitchFamily="34" charset="0"/>
              <a:buChar char="•"/>
            </a:pPr>
            <a:r>
              <a:rPr lang="he-IL" sz="1200" b="0" i="0" kern="1200" dirty="0">
                <a:solidFill>
                  <a:schemeClr val="tx1"/>
                </a:solidFill>
                <a:effectLst/>
                <a:latin typeface="+mn-lt"/>
                <a:ea typeface="+mn-ea"/>
                <a:cs typeface="+mn-cs"/>
              </a:rPr>
              <a:t>תקופת שירות חלקי לפי חוק חיילים משוחררים או תקופת שירות מילואים לפי חוק שירות מילואים.</a:t>
            </a:r>
          </a:p>
          <a:p>
            <a:pPr marL="171450" indent="-171450">
              <a:buFont typeface="Arial" panose="020B0604020202020204" pitchFamily="34" charset="0"/>
              <a:buChar char="•"/>
            </a:pPr>
            <a:r>
              <a:rPr lang="he-IL" sz="1200" b="0" i="0" kern="1200" dirty="0">
                <a:solidFill>
                  <a:schemeClr val="tx1"/>
                </a:solidFill>
                <a:effectLst/>
                <a:latin typeface="+mn-lt"/>
                <a:ea typeface="+mn-ea"/>
                <a:cs typeface="+mn-cs"/>
              </a:rPr>
              <a:t>תקופה שלא הגיעה בעדה לעובד משכרות אך שולמו בעדה על ידיו או מטעמו, בהסכמת נציבות שירות המדינה ולשם רכישת זכות גמלה תשלומים לאוצר המדינה.</a:t>
            </a:r>
          </a:p>
          <a:p>
            <a:pPr marL="171450" indent="-171450">
              <a:buFont typeface="Arial" panose="020B0604020202020204" pitchFamily="34" charset="0"/>
              <a:buChar char="•"/>
            </a:pPr>
            <a:r>
              <a:rPr lang="he-IL" sz="1200" b="0" i="0" kern="1200" dirty="0">
                <a:solidFill>
                  <a:schemeClr val="tx1"/>
                </a:solidFill>
                <a:effectLst/>
                <a:latin typeface="+mn-lt"/>
                <a:ea typeface="+mn-ea"/>
                <a:cs typeface="+mn-cs"/>
              </a:rPr>
              <a:t>כל העדר אחר שנקבע ככזה שאינו מפסיק את רציפות השירות.</a:t>
            </a:r>
          </a:p>
          <a:p>
            <a:pPr marL="171450" indent="-171450">
              <a:buFont typeface="Arial" panose="020B0604020202020204" pitchFamily="34" charset="0"/>
              <a:buChar char="•"/>
            </a:pPr>
            <a:r>
              <a:rPr lang="he-IL" sz="1200" b="0" i="0" kern="1200" dirty="0">
                <a:solidFill>
                  <a:schemeClr val="tx1"/>
                </a:solidFill>
                <a:effectLst/>
                <a:latin typeface="+mn-lt"/>
                <a:ea typeface="+mn-ea"/>
                <a:cs typeface="+mn-cs"/>
              </a:rPr>
              <a:t>תקופה בה עבד העובד חלקית משרה בהיקף של שליש משרה לפחות מוכרת ותקנה זכויות גמלה באופן יחסי לחלקיות המשרה.</a:t>
            </a:r>
          </a:p>
          <a:p>
            <a:endParaRPr lang="he-IL"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50</a:t>
            </a:fld>
            <a:endParaRPr lang="he-IL"/>
          </a:p>
        </p:txBody>
      </p:sp>
    </p:spTree>
    <p:extLst>
      <p:ext uri="{BB962C8B-B14F-4D97-AF65-F5344CB8AC3E}">
        <p14:creationId xmlns:p14="http://schemas.microsoft.com/office/powerpoint/2010/main" val="1433362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אנחנו לא נפתור את הסוגית האישיות שלכם במהלך ההרצאה.</a:t>
            </a:r>
          </a:p>
          <a:p>
            <a:r>
              <a:rPr lang="he-IL" dirty="0"/>
              <a:t>לשם כך יש לפנות לפגישה אישית שבה יובררו ויחודדו הצרכים והרצונות האישיים של כל אחד ואחת.</a:t>
            </a:r>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4</a:t>
            </a:fld>
            <a:endParaRPr lang="he-IL"/>
          </a:p>
        </p:txBody>
      </p:sp>
    </p:spTree>
    <p:extLst>
      <p:ext uri="{BB962C8B-B14F-4D97-AF65-F5344CB8AC3E}">
        <p14:creationId xmlns:p14="http://schemas.microsoft.com/office/powerpoint/2010/main" val="7021855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0" i="0" kern="1200" dirty="0">
                <a:solidFill>
                  <a:schemeClr val="tx1"/>
                </a:solidFill>
                <a:effectLst/>
                <a:latin typeface="+mn-lt"/>
                <a:ea typeface="+mn-ea"/>
                <a:cs typeface="+mn-cs"/>
              </a:rPr>
              <a:t>שנת 1995 הייתה שנת רפורמה בכל הקשור לקרנות הפנסיה. בעקבות החלטת הממשלה מיום 29.03.1995, נקבע כי קרנות אלו ממשיכות החל מיום 01.01.1995 לפעול כקופות סגורות אשר אינן רשאיות לצרף אליהן עמיתים חדשים.</a:t>
            </a:r>
            <a:endParaRPr lang="he-IL"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51</a:t>
            </a:fld>
            <a:endParaRPr lang="he-IL"/>
          </a:p>
        </p:txBody>
      </p:sp>
    </p:spTree>
    <p:extLst>
      <p:ext uri="{BB962C8B-B14F-4D97-AF65-F5344CB8AC3E}">
        <p14:creationId xmlns:p14="http://schemas.microsoft.com/office/powerpoint/2010/main" val="39292688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ctr"/>
            <a:r>
              <a:rPr lang="he-IL" sz="1200" b="1" i="0" u="sng" kern="1200" dirty="0">
                <a:solidFill>
                  <a:schemeClr val="tx1"/>
                </a:solidFill>
                <a:effectLst/>
                <a:latin typeface="+mn-lt"/>
                <a:ea typeface="+mn-ea"/>
                <a:cs typeface="+mn-cs"/>
              </a:rPr>
              <a:t>סך </a:t>
            </a:r>
            <a:r>
              <a:rPr lang="he-IL" sz="1200" b="1" i="0" u="sng" kern="1200" dirty="0" err="1">
                <a:solidFill>
                  <a:schemeClr val="tx1"/>
                </a:solidFill>
                <a:effectLst/>
                <a:latin typeface="+mn-lt"/>
                <a:ea typeface="+mn-ea"/>
                <a:cs typeface="+mn-cs"/>
              </a:rPr>
              <a:t>הכל</a:t>
            </a:r>
            <a:r>
              <a:rPr lang="he-IL" sz="1200" b="1" i="0" u="sng" kern="1200" dirty="0">
                <a:solidFill>
                  <a:schemeClr val="tx1"/>
                </a:solidFill>
                <a:effectLst/>
                <a:latin typeface="+mn-lt"/>
                <a:ea typeface="+mn-ea"/>
                <a:cs typeface="+mn-cs"/>
              </a:rPr>
              <a:t> 8 קרנות וותיקות.</a:t>
            </a:r>
          </a:p>
          <a:p>
            <a:r>
              <a:rPr lang="he-IL" sz="1200" b="1" i="0" kern="1200" dirty="0">
                <a:solidFill>
                  <a:schemeClr val="tx1"/>
                </a:solidFill>
                <a:effectLst/>
                <a:latin typeface="+mn-lt"/>
                <a:ea typeface="+mn-ea"/>
                <a:cs typeface="+mn-cs"/>
              </a:rPr>
              <a:t>קרנות בשיטת חישוב 3 שנים אחרונות </a:t>
            </a:r>
            <a:r>
              <a:rPr lang="he-IL" sz="1200" b="0" i="0" kern="1200" dirty="0">
                <a:solidFill>
                  <a:schemeClr val="tx1"/>
                </a:solidFill>
                <a:effectLst/>
                <a:latin typeface="+mn-lt"/>
                <a:ea typeface="+mn-ea"/>
                <a:cs typeface="+mn-cs"/>
              </a:rPr>
              <a:t>- עמיתי הקרנות מבטחים, נתיב, חקלאים, בניין, אגד, הדסה (שילוב של ממוצעים + 3 שנים אחרונות)</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i="0" kern="1200" dirty="0">
                <a:solidFill>
                  <a:schemeClr val="tx1"/>
                </a:solidFill>
                <a:effectLst/>
                <a:latin typeface="+mn-lt"/>
                <a:ea typeface="+mn-ea"/>
                <a:cs typeface="+mn-cs"/>
              </a:rPr>
              <a:t>קרנות בשיטת חישוב ממוצעים </a:t>
            </a:r>
            <a:r>
              <a:rPr lang="he-IL" sz="1200" b="0" i="0" kern="1200" dirty="0">
                <a:solidFill>
                  <a:schemeClr val="tx1"/>
                </a:solidFill>
                <a:effectLst/>
                <a:latin typeface="+mn-lt"/>
                <a:ea typeface="+mn-ea"/>
                <a:cs typeface="+mn-cs"/>
              </a:rPr>
              <a:t>- עמיתי הקרנות </a:t>
            </a:r>
            <a:r>
              <a:rPr lang="he-IL" sz="1200" b="0" i="0" kern="1200" dirty="0" err="1">
                <a:solidFill>
                  <a:schemeClr val="tx1"/>
                </a:solidFill>
                <a:effectLst/>
                <a:latin typeface="+mn-lt"/>
                <a:ea typeface="+mn-ea"/>
                <a:cs typeface="+mn-cs"/>
              </a:rPr>
              <a:t>קג”מ</a:t>
            </a:r>
            <a:r>
              <a:rPr lang="he-IL" sz="1200" b="0" i="0" kern="1200" dirty="0">
                <a:solidFill>
                  <a:schemeClr val="tx1"/>
                </a:solidFill>
                <a:effectLst/>
                <a:latin typeface="+mn-lt"/>
                <a:ea typeface="+mn-ea"/>
                <a:cs typeface="+mn-cs"/>
              </a:rPr>
              <a:t> ומקפת (420 המשכורות הגבוהות ביותר)</a:t>
            </a:r>
          </a:p>
          <a:p>
            <a:endParaRPr lang="he-IL" sz="1200" b="0" i="0" kern="1200" dirty="0">
              <a:solidFill>
                <a:schemeClr val="tx1"/>
              </a:solidFill>
              <a:effectLst/>
              <a:latin typeface="+mn-lt"/>
              <a:ea typeface="+mn-ea"/>
              <a:cs typeface="+mn-cs"/>
            </a:endParaRPr>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52</a:t>
            </a:fld>
            <a:endParaRPr lang="he-IL"/>
          </a:p>
        </p:txBody>
      </p:sp>
    </p:spTree>
    <p:extLst>
      <p:ext uri="{BB962C8B-B14F-4D97-AF65-F5344CB8AC3E}">
        <p14:creationId xmlns:p14="http://schemas.microsoft.com/office/powerpoint/2010/main" val="14189883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53</a:t>
            </a:fld>
            <a:endParaRPr lang="he-IL"/>
          </a:p>
        </p:txBody>
      </p:sp>
    </p:spTree>
    <p:extLst>
      <p:ext uri="{BB962C8B-B14F-4D97-AF65-F5344CB8AC3E}">
        <p14:creationId xmlns:p14="http://schemas.microsoft.com/office/powerpoint/2010/main" val="15259681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0" i="0" kern="1200" dirty="0">
                <a:solidFill>
                  <a:schemeClr val="tx1"/>
                </a:solidFill>
                <a:effectLst/>
                <a:latin typeface="+mn-lt"/>
                <a:ea typeface="+mn-ea"/>
                <a:cs typeface="+mn-cs"/>
              </a:rPr>
              <a:t>שנת 1995 הייתה שנת רפורמה בכל הקשור לקרנות הפנסיה. בעקבות החלטת הממשלה מיום 29.03.1995, נקבע כי קרנות אלו ממשיכות החל מיום 01.01.1995 לפעול כקופות סגורות אשר אינן רשאיות לצרף אליהן עמיתים חדשים.</a:t>
            </a:r>
            <a:endParaRPr lang="he-IL"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54</a:t>
            </a:fld>
            <a:endParaRPr lang="he-IL"/>
          </a:p>
        </p:txBody>
      </p:sp>
    </p:spTree>
    <p:extLst>
      <p:ext uri="{BB962C8B-B14F-4D97-AF65-F5344CB8AC3E}">
        <p14:creationId xmlns:p14="http://schemas.microsoft.com/office/powerpoint/2010/main" val="37644944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pPr algn="l"/>
            <a:fld id="{D9F912AB-2776-42F2-A957-313FC7EFEDB9}" type="slidenum">
              <a:rPr lang="he-IL" noProof="0" smtClean="0"/>
              <a:pPr algn="l"/>
              <a:t>55</a:t>
            </a:fld>
            <a:endParaRPr lang="he-IL" noProof="0" dirty="0"/>
          </a:p>
        </p:txBody>
      </p:sp>
    </p:spTree>
    <p:extLst>
      <p:ext uri="{BB962C8B-B14F-4D97-AF65-F5344CB8AC3E}">
        <p14:creationId xmlns:p14="http://schemas.microsoft.com/office/powerpoint/2010/main" val="9663428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56</a:t>
            </a:fld>
            <a:endParaRPr lang="he-IL"/>
          </a:p>
        </p:txBody>
      </p:sp>
    </p:spTree>
    <p:extLst>
      <p:ext uri="{BB962C8B-B14F-4D97-AF65-F5344CB8AC3E}">
        <p14:creationId xmlns:p14="http://schemas.microsoft.com/office/powerpoint/2010/main" val="30781871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57</a:t>
            </a:fld>
            <a:endParaRPr lang="he-IL"/>
          </a:p>
        </p:txBody>
      </p:sp>
    </p:spTree>
    <p:extLst>
      <p:ext uri="{BB962C8B-B14F-4D97-AF65-F5344CB8AC3E}">
        <p14:creationId xmlns:p14="http://schemas.microsoft.com/office/powerpoint/2010/main" val="42299065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הסבר על איך מנהלים את הפגישה ייחודי לכל פלטפורמה.</a:t>
            </a:r>
          </a:p>
          <a:p>
            <a:r>
              <a:rPr lang="he-IL" dirty="0"/>
              <a:t>דגש על כך שכולם מושתקים כדי שלא תפגע זרימת ההרצאה ויבוצעו הפסקות מוכוונות בן המיקרופונים יפתחו.</a:t>
            </a:r>
          </a:p>
          <a:p>
            <a:r>
              <a:rPr lang="he-IL" dirty="0"/>
              <a:t>תמיד ניתן לשאול בצ'ט למרות שעדיף שיכתבו על דף וישאלו בעצירות המתוכננות.</a:t>
            </a:r>
          </a:p>
          <a:p>
            <a:r>
              <a:rPr lang="he-IL" dirty="0"/>
              <a:t>למי שמשהו לא ברור תמיד יכול להרים יד – פיזית או וירטואלית.</a:t>
            </a:r>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58</a:t>
            </a:fld>
            <a:endParaRPr lang="he-IL"/>
          </a:p>
        </p:txBody>
      </p:sp>
    </p:spTree>
    <p:extLst>
      <p:ext uri="{BB962C8B-B14F-4D97-AF65-F5344CB8AC3E}">
        <p14:creationId xmlns:p14="http://schemas.microsoft.com/office/powerpoint/2010/main" val="4825121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59</a:t>
            </a:fld>
            <a:endParaRPr lang="he-IL"/>
          </a:p>
        </p:txBody>
      </p:sp>
    </p:spTree>
    <p:extLst>
      <p:ext uri="{BB962C8B-B14F-4D97-AF65-F5344CB8AC3E}">
        <p14:creationId xmlns:p14="http://schemas.microsoft.com/office/powerpoint/2010/main" val="32104553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60</a:t>
            </a:fld>
            <a:endParaRPr lang="he-IL"/>
          </a:p>
        </p:txBody>
      </p:sp>
    </p:spTree>
    <p:extLst>
      <p:ext uri="{BB962C8B-B14F-4D97-AF65-F5344CB8AC3E}">
        <p14:creationId xmlns:p14="http://schemas.microsoft.com/office/powerpoint/2010/main" val="2083573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F.T.C – FUCK THE CHELDREN</a:t>
            </a:r>
          </a:p>
          <a:p>
            <a:r>
              <a:rPr lang="he-IL" dirty="0" err="1"/>
              <a:t>פ.י.ל</a:t>
            </a:r>
            <a:r>
              <a:rPr lang="he-IL" dirty="0"/>
              <a:t> – פחות ירושה לילדים</a:t>
            </a:r>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5</a:t>
            </a:fld>
            <a:endParaRPr lang="he-IL"/>
          </a:p>
        </p:txBody>
      </p:sp>
    </p:spTree>
    <p:extLst>
      <p:ext uri="{BB962C8B-B14F-4D97-AF65-F5344CB8AC3E}">
        <p14:creationId xmlns:p14="http://schemas.microsoft.com/office/powerpoint/2010/main" val="41288048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מעסיקים "מסודרים" כבר מכינים את כל הניירת של סיום העסקה (מכתב סיום העסקה, טופס 161...) בחודש האחרון לעבודה וכך לוח הזמנים מתקצר</a:t>
            </a:r>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61</a:t>
            </a:fld>
            <a:endParaRPr lang="he-IL"/>
          </a:p>
        </p:txBody>
      </p:sp>
    </p:spTree>
    <p:extLst>
      <p:ext uri="{BB962C8B-B14F-4D97-AF65-F5344CB8AC3E}">
        <p14:creationId xmlns:p14="http://schemas.microsoft.com/office/powerpoint/2010/main" val="28697895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62</a:t>
            </a:fld>
            <a:endParaRPr lang="he-IL"/>
          </a:p>
        </p:txBody>
      </p:sp>
    </p:spTree>
    <p:extLst>
      <p:ext uri="{BB962C8B-B14F-4D97-AF65-F5344CB8AC3E}">
        <p14:creationId xmlns:p14="http://schemas.microsoft.com/office/powerpoint/2010/main" val="17709742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63</a:t>
            </a:fld>
            <a:endParaRPr lang="he-IL"/>
          </a:p>
        </p:txBody>
      </p:sp>
    </p:spTree>
    <p:extLst>
      <p:ext uri="{BB962C8B-B14F-4D97-AF65-F5344CB8AC3E}">
        <p14:creationId xmlns:p14="http://schemas.microsoft.com/office/powerpoint/2010/main" val="19968371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64</a:t>
            </a:fld>
            <a:endParaRPr lang="he-IL"/>
          </a:p>
        </p:txBody>
      </p:sp>
    </p:spTree>
    <p:extLst>
      <p:ext uri="{BB962C8B-B14F-4D97-AF65-F5344CB8AC3E}">
        <p14:creationId xmlns:p14="http://schemas.microsoft.com/office/powerpoint/2010/main" val="18027722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בטופס מפורטים הפרטים הבאים:</a:t>
            </a:r>
          </a:p>
          <a:p>
            <a:r>
              <a:rPr lang="he-IL" dirty="0"/>
              <a:t>    פרטי העובד</a:t>
            </a:r>
          </a:p>
          <a:p>
            <a:r>
              <a:rPr lang="he-IL" dirty="0"/>
              <a:t>    תקופת העבודה – זהו למעשה הוותק לצורך חישוב גובה הפיצויים</a:t>
            </a:r>
          </a:p>
          <a:p>
            <a:r>
              <a:rPr lang="he-IL" dirty="0"/>
              <a:t>    סיבת הפרישה</a:t>
            </a:r>
          </a:p>
          <a:p>
            <a:r>
              <a:rPr lang="he-IL" dirty="0"/>
              <a:t>    השכר הקובע לחישוב פיצויי פיטורין</a:t>
            </a:r>
          </a:p>
          <a:p>
            <a:r>
              <a:rPr lang="he-IL" dirty="0"/>
              <a:t>    פירוט כספי פיצויי פיטורים/מענק פרישה.</a:t>
            </a:r>
          </a:p>
          <a:p>
            <a:r>
              <a:rPr lang="he-IL" dirty="0"/>
              <a:t>    פירוט היתרות בקופות הגמל, פוליסות ביטוח מנהלים וקרנות הפנסיה המועברות לידי העובד.</a:t>
            </a:r>
          </a:p>
          <a:p>
            <a:r>
              <a:rPr lang="he-IL" dirty="0"/>
              <a:t>    פירוט קצבה/פנסיה לה זכאי העובד.</a:t>
            </a:r>
          </a:p>
          <a:p>
            <a:r>
              <a:rPr lang="he-IL" dirty="0"/>
              <a:t>    חלוקה לסכום פטור ממס וסכום חייב במס</a:t>
            </a:r>
          </a:p>
          <a:p>
            <a:r>
              <a:rPr lang="he-IL" dirty="0"/>
              <a:t>    פירוט </a:t>
            </a:r>
            <a:r>
              <a:rPr lang="he-IL" dirty="0" err="1"/>
              <a:t>ניכויייהמס</a:t>
            </a:r>
            <a:r>
              <a:rPr lang="he-IL" dirty="0"/>
              <a:t> מכספי הפיצויים במידה ונוכה מס על ידי המעביד</a:t>
            </a:r>
          </a:p>
          <a:p>
            <a:r>
              <a:rPr lang="he-IL" dirty="0"/>
              <a:t>    פרטים נוספים</a:t>
            </a:r>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65</a:t>
            </a:fld>
            <a:endParaRPr lang="he-IL"/>
          </a:p>
        </p:txBody>
      </p:sp>
    </p:spTree>
    <p:extLst>
      <p:ext uri="{BB962C8B-B14F-4D97-AF65-F5344CB8AC3E}">
        <p14:creationId xmlns:p14="http://schemas.microsoft.com/office/powerpoint/2010/main" val="8244376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600" b="1" i="0" u="sng" kern="1200" dirty="0">
                <a:solidFill>
                  <a:schemeClr val="tx1"/>
                </a:solidFill>
                <a:effectLst/>
                <a:latin typeface="+mn-lt"/>
                <a:ea typeface="+mn-ea"/>
                <a:cs typeface="+mn-cs"/>
              </a:rPr>
              <a:t>הבעיה שמרבית העובדים לא פנו לפק"ש עם 161א ולכן נרשמים כפיצויים ללא התחשבנות מס/חייבים במס.</a:t>
            </a:r>
          </a:p>
          <a:p>
            <a:r>
              <a:rPr lang="he-IL" sz="1200" b="1" i="0" kern="1200" dirty="0">
                <a:solidFill>
                  <a:schemeClr val="tx1"/>
                </a:solidFill>
                <a:effectLst/>
                <a:latin typeface="+mn-lt"/>
                <a:ea typeface="+mn-ea"/>
                <a:cs typeface="+mn-cs"/>
              </a:rPr>
              <a:t>עד איזה סכום אין צורך לגשת יותר למס הכנסה?</a:t>
            </a:r>
            <a:endParaRPr lang="he-IL" sz="1200" b="0" i="0" kern="1200" dirty="0">
              <a:solidFill>
                <a:schemeClr val="tx1"/>
              </a:solidFill>
              <a:effectLst/>
              <a:latin typeface="+mn-lt"/>
              <a:ea typeface="+mn-ea"/>
              <a:cs typeface="+mn-cs"/>
            </a:endParaRPr>
          </a:p>
          <a:p>
            <a:r>
              <a:rPr lang="he-IL" sz="1200" b="0" i="0" kern="1200" dirty="0">
                <a:solidFill>
                  <a:schemeClr val="tx1"/>
                </a:solidFill>
                <a:effectLst/>
                <a:latin typeface="+mn-lt"/>
                <a:ea typeface="+mn-ea"/>
                <a:cs typeface="+mn-cs"/>
              </a:rPr>
              <a:t>אם סכומי הפיצויים שנצברו לעובד עולים על סכום התקרה האמורה, העובד יהיה חייב לפנות לפקיד השומה בבקשה לרצף קצבה.</a:t>
            </a:r>
            <a:br>
              <a:rPr lang="he-IL" sz="1200" b="0" i="0" kern="1200" dirty="0">
                <a:solidFill>
                  <a:schemeClr val="tx1"/>
                </a:solidFill>
                <a:effectLst/>
                <a:latin typeface="+mn-lt"/>
                <a:ea typeface="+mn-ea"/>
                <a:cs typeface="+mn-cs"/>
              </a:rPr>
            </a:br>
            <a:r>
              <a:rPr lang="he-IL" sz="1200" b="0" i="0" kern="1200" dirty="0">
                <a:solidFill>
                  <a:schemeClr val="tx1"/>
                </a:solidFill>
                <a:effectLst/>
                <a:latin typeface="+mn-lt"/>
                <a:ea typeface="+mn-ea"/>
                <a:cs typeface="+mn-cs"/>
              </a:rPr>
              <a:t>התקרה שנקבעה הנה הסכום הגבוה מבין:</a:t>
            </a:r>
          </a:p>
          <a:p>
            <a:r>
              <a:rPr lang="he-IL" sz="1200" b="0" i="0" kern="1200" dirty="0">
                <a:solidFill>
                  <a:schemeClr val="tx1"/>
                </a:solidFill>
                <a:effectLst/>
                <a:latin typeface="+mn-lt"/>
                <a:ea typeface="+mn-ea"/>
                <a:cs typeface="+mn-cs"/>
              </a:rPr>
              <a:t>366,510 ש"ח</a:t>
            </a:r>
          </a:p>
          <a:p>
            <a:r>
              <a:rPr lang="he-IL" sz="1200" b="0" i="0" kern="1200" dirty="0">
                <a:solidFill>
                  <a:schemeClr val="tx1"/>
                </a:solidFill>
                <a:effectLst/>
                <a:latin typeface="+mn-lt"/>
                <a:ea typeface="+mn-ea"/>
                <a:cs typeface="+mn-cs"/>
              </a:rPr>
              <a:t>משכורת עד 34,900 ₪ כפול שנות העבודה</a:t>
            </a:r>
          </a:p>
          <a:p>
            <a:endParaRPr lang="he-IL"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66</a:t>
            </a:fld>
            <a:endParaRPr lang="he-IL"/>
          </a:p>
        </p:txBody>
      </p:sp>
    </p:spTree>
    <p:extLst>
      <p:ext uri="{BB962C8B-B14F-4D97-AF65-F5344CB8AC3E}">
        <p14:creationId xmlns:p14="http://schemas.microsoft.com/office/powerpoint/2010/main" val="24886460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1" i="0" kern="1200" dirty="0">
                <a:solidFill>
                  <a:schemeClr val="tx1"/>
                </a:solidFill>
                <a:effectLst/>
                <a:latin typeface="+mn-lt"/>
                <a:ea typeface="+mn-ea"/>
                <a:cs typeface="+mn-cs"/>
              </a:rPr>
              <a:t>בשנת 2020 עומד אחוז הפטור המירבי על 52% או  4,425 ש"ח בחודש. </a:t>
            </a:r>
          </a:p>
          <a:p>
            <a:r>
              <a:rPr lang="he-IL" sz="1200" b="1" i="0" kern="1200" dirty="0">
                <a:solidFill>
                  <a:schemeClr val="tx1"/>
                </a:solidFill>
                <a:effectLst/>
                <a:latin typeface="+mn-lt"/>
                <a:ea typeface="+mn-ea"/>
                <a:cs typeface="+mn-cs"/>
              </a:rPr>
              <a:t>לפטור זה זכאי פנסיונר שהגיע לגיל פרישה ומקבל קצבה מזכה ולא משך כספי פיצויים פטורים לאורך 32 שנות עבודתו</a:t>
            </a:r>
            <a:r>
              <a:rPr lang="he-IL" b="1" dirty="0"/>
              <a:t>.</a:t>
            </a:r>
          </a:p>
          <a:p>
            <a:endParaRPr lang="he-IL" sz="1200" b="0" i="0" kern="1200" dirty="0">
              <a:solidFill>
                <a:schemeClr val="tx1"/>
              </a:solidFill>
              <a:effectLst/>
              <a:latin typeface="+mn-lt"/>
              <a:ea typeface="+mn-ea"/>
              <a:cs typeface="+mn-cs"/>
            </a:endParaRPr>
          </a:p>
          <a:p>
            <a:r>
              <a:rPr lang="he-IL" sz="1200" b="0" i="0" u="sng" kern="1200" dirty="0">
                <a:solidFill>
                  <a:schemeClr val="tx1"/>
                </a:solidFill>
                <a:effectLst/>
                <a:latin typeface="+mn-lt"/>
                <a:ea typeface="+mn-ea"/>
                <a:cs typeface="+mn-cs"/>
              </a:rPr>
              <a:t>הפטור ממס על הקצבה המזכה מורכב משניים:</a:t>
            </a:r>
          </a:p>
          <a:p>
            <a:r>
              <a:rPr lang="he-IL" sz="1200" b="0" i="0" kern="1200" dirty="0">
                <a:solidFill>
                  <a:schemeClr val="tx1"/>
                </a:solidFill>
                <a:effectLst/>
                <a:latin typeface="+mn-lt"/>
                <a:ea typeface="+mn-ea"/>
                <a:cs typeface="+mn-cs"/>
              </a:rPr>
              <a:t>פטור בשיעור של 35% מתקרת הקצבה המזכה. כדי ליהנות מהפטור הזה עליכם להימנע ממשיכת מענקי פיצויים פטורים ממס במהלך </a:t>
            </a:r>
            <a:r>
              <a:rPr lang="he-IL" sz="1200" b="1" i="0" kern="1200" dirty="0">
                <a:solidFill>
                  <a:schemeClr val="tx1"/>
                </a:solidFill>
                <a:effectLst/>
                <a:latin typeface="+mn-lt"/>
                <a:ea typeface="+mn-ea"/>
                <a:cs typeface="+mn-cs"/>
              </a:rPr>
              <a:t>32 שנות העבודה</a:t>
            </a:r>
            <a:r>
              <a:rPr lang="he-IL" sz="1200" b="0" i="0" kern="1200" dirty="0">
                <a:solidFill>
                  <a:schemeClr val="tx1"/>
                </a:solidFill>
                <a:effectLst/>
                <a:latin typeface="+mn-lt"/>
                <a:ea typeface="+mn-ea"/>
                <a:cs typeface="+mn-cs"/>
              </a:rPr>
              <a:t>, שקדמו לפרישה ולמועד קבלת הקצבה. (</a:t>
            </a:r>
            <a:r>
              <a:rPr lang="he-IL" sz="1200" b="1" i="0" kern="1200" dirty="0">
                <a:solidFill>
                  <a:schemeClr val="tx1"/>
                </a:solidFill>
                <a:effectLst/>
                <a:latin typeface="+mn-lt"/>
                <a:ea typeface="+mn-ea"/>
                <a:cs typeface="+mn-cs"/>
              </a:rPr>
              <a:t>נוסחת השילוב</a:t>
            </a:r>
            <a:r>
              <a:rPr lang="he-IL" sz="1200" b="0" i="0" kern="1200" dirty="0">
                <a:solidFill>
                  <a:schemeClr val="tx1"/>
                </a:solidFill>
                <a:effectLst/>
                <a:latin typeface="+mn-lt"/>
                <a:ea typeface="+mn-ea"/>
                <a:cs typeface="+mn-cs"/>
              </a:rPr>
              <a:t>)</a:t>
            </a:r>
          </a:p>
          <a:p>
            <a:r>
              <a:rPr lang="he-IL" sz="1200" b="0" i="0" kern="1200" dirty="0">
                <a:solidFill>
                  <a:schemeClr val="tx1"/>
                </a:solidFill>
                <a:effectLst/>
                <a:latin typeface="+mn-lt"/>
                <a:ea typeface="+mn-ea"/>
                <a:cs typeface="+mn-cs"/>
              </a:rPr>
              <a:t>פטור נוסף בשיעור של 32% מתקרת הקצבה המזכה. הפטור הזה אינו מותנה במשיכת פיצויים והוא יתעדכן ארבע פעמים בין השנים 2012 ועד 2025.</a:t>
            </a:r>
          </a:p>
          <a:p>
            <a:endParaRPr lang="he-IL" b="1"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68</a:t>
            </a:fld>
            <a:endParaRPr lang="he-IL"/>
          </a:p>
        </p:txBody>
      </p:sp>
    </p:spTree>
    <p:extLst>
      <p:ext uri="{BB962C8B-B14F-4D97-AF65-F5344CB8AC3E}">
        <p14:creationId xmlns:p14="http://schemas.microsoft.com/office/powerpoint/2010/main" val="8140722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1" i="0" kern="1200" dirty="0">
                <a:solidFill>
                  <a:schemeClr val="tx1"/>
                </a:solidFill>
                <a:effectLst/>
                <a:latin typeface="+mn-lt"/>
                <a:ea typeface="+mn-ea"/>
                <a:cs typeface="+mn-cs"/>
              </a:rPr>
              <a:t>בשנת 2020 עומד אחוז הפטור המירבי על 52% או  4,425 ש"ח בחודש. </a:t>
            </a:r>
          </a:p>
          <a:p>
            <a:r>
              <a:rPr lang="he-IL" sz="1200" b="1" i="0" kern="1200" dirty="0">
                <a:solidFill>
                  <a:schemeClr val="tx1"/>
                </a:solidFill>
                <a:effectLst/>
                <a:latin typeface="+mn-lt"/>
                <a:ea typeface="+mn-ea"/>
                <a:cs typeface="+mn-cs"/>
              </a:rPr>
              <a:t>לפטור זה זכאי פנסיונר שהגיע לגיל פרישה ומקבל קצבה מזכה ולא משך כספי פיצויים פטורים לאורך 32 שנות עבודתו</a:t>
            </a:r>
            <a:r>
              <a:rPr lang="he-IL" b="1" dirty="0"/>
              <a:t>.</a:t>
            </a:r>
          </a:p>
          <a:p>
            <a:endParaRPr lang="he-IL" sz="1200" b="0" i="0" kern="1200" dirty="0">
              <a:solidFill>
                <a:schemeClr val="tx1"/>
              </a:solidFill>
              <a:effectLst/>
              <a:latin typeface="+mn-lt"/>
              <a:ea typeface="+mn-ea"/>
              <a:cs typeface="+mn-cs"/>
            </a:endParaRPr>
          </a:p>
          <a:p>
            <a:r>
              <a:rPr lang="he-IL" sz="1200" b="0" i="0" u="sng" kern="1200" dirty="0">
                <a:solidFill>
                  <a:schemeClr val="tx1"/>
                </a:solidFill>
                <a:effectLst/>
                <a:latin typeface="+mn-lt"/>
                <a:ea typeface="+mn-ea"/>
                <a:cs typeface="+mn-cs"/>
              </a:rPr>
              <a:t>הפטור ממס על הקצבה המזכה מורכב משניים:</a:t>
            </a:r>
          </a:p>
          <a:p>
            <a:r>
              <a:rPr lang="he-IL" sz="1200" b="0" i="0" kern="1200" dirty="0">
                <a:solidFill>
                  <a:schemeClr val="tx1"/>
                </a:solidFill>
                <a:effectLst/>
                <a:latin typeface="+mn-lt"/>
                <a:ea typeface="+mn-ea"/>
                <a:cs typeface="+mn-cs"/>
              </a:rPr>
              <a:t>פטור בשיעור של 35% מתקרת הקצבה המזכה. כדי ליהנות מהפטור הזה עליכם להימנע ממשיכת מענקי פיצויים פטורים ממס במהלך </a:t>
            </a:r>
            <a:r>
              <a:rPr lang="he-IL" sz="1200" b="1" i="0" kern="1200" dirty="0">
                <a:solidFill>
                  <a:schemeClr val="tx1"/>
                </a:solidFill>
                <a:effectLst/>
                <a:latin typeface="+mn-lt"/>
                <a:ea typeface="+mn-ea"/>
                <a:cs typeface="+mn-cs"/>
              </a:rPr>
              <a:t>32 שנות העבודה</a:t>
            </a:r>
            <a:r>
              <a:rPr lang="he-IL" sz="1200" b="0" i="0" kern="1200" dirty="0">
                <a:solidFill>
                  <a:schemeClr val="tx1"/>
                </a:solidFill>
                <a:effectLst/>
                <a:latin typeface="+mn-lt"/>
                <a:ea typeface="+mn-ea"/>
                <a:cs typeface="+mn-cs"/>
              </a:rPr>
              <a:t>, שקדמו לפרישה ולמועד קבלת הקצבה. (</a:t>
            </a:r>
            <a:r>
              <a:rPr lang="he-IL" sz="1200" b="1" i="0" kern="1200" dirty="0">
                <a:solidFill>
                  <a:schemeClr val="tx1"/>
                </a:solidFill>
                <a:effectLst/>
                <a:latin typeface="+mn-lt"/>
                <a:ea typeface="+mn-ea"/>
                <a:cs typeface="+mn-cs"/>
              </a:rPr>
              <a:t>נוסחת השילוב</a:t>
            </a:r>
            <a:r>
              <a:rPr lang="he-IL" sz="1200" b="0" i="0" kern="1200" dirty="0">
                <a:solidFill>
                  <a:schemeClr val="tx1"/>
                </a:solidFill>
                <a:effectLst/>
                <a:latin typeface="+mn-lt"/>
                <a:ea typeface="+mn-ea"/>
                <a:cs typeface="+mn-cs"/>
              </a:rPr>
              <a:t>)</a:t>
            </a:r>
          </a:p>
          <a:p>
            <a:r>
              <a:rPr lang="he-IL" sz="1200" b="0" i="0" kern="1200" dirty="0">
                <a:solidFill>
                  <a:schemeClr val="tx1"/>
                </a:solidFill>
                <a:effectLst/>
                <a:latin typeface="+mn-lt"/>
                <a:ea typeface="+mn-ea"/>
                <a:cs typeface="+mn-cs"/>
              </a:rPr>
              <a:t>פטור נוסף בשיעור של 32% מתקרת הקצבה המזכה. הפטור הזה אינו מותנה במשיכת פיצויים והוא יתעדכן ארבע פעמים בין השנים 2012 ועד 2025.</a:t>
            </a:r>
          </a:p>
          <a:p>
            <a:endParaRPr lang="he-IL" b="1"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69</a:t>
            </a:fld>
            <a:endParaRPr lang="he-IL"/>
          </a:p>
        </p:txBody>
      </p:sp>
    </p:spTree>
    <p:extLst>
      <p:ext uri="{BB962C8B-B14F-4D97-AF65-F5344CB8AC3E}">
        <p14:creationId xmlns:p14="http://schemas.microsoft.com/office/powerpoint/2010/main" val="37784739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1"/>
            <a:r>
              <a:rPr lang="he-IL" sz="1200" b="1" i="0" kern="1200" dirty="0">
                <a:solidFill>
                  <a:schemeClr val="tx1"/>
                </a:solidFill>
                <a:effectLst/>
                <a:latin typeface="+mn-lt"/>
                <a:ea typeface="+mn-ea"/>
                <a:cs typeface="+mn-cs"/>
              </a:rPr>
              <a:t>במידה ולאורך 32 שנות עבודה שקדמו לפרישה משכתם פיצויי פיטורים בפטור ממס, סכומים אלה בצירוף המדד ובצירוף מקדם 1.35 יפחתו מיתרת ההון הפטורה ויעמוד לרשותך סכום פטור קטן יותר.</a:t>
            </a:r>
          </a:p>
          <a:p>
            <a:endParaRPr lang="he-IL"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70</a:t>
            </a:fld>
            <a:endParaRPr lang="he-IL"/>
          </a:p>
        </p:txBody>
      </p:sp>
    </p:spTree>
    <p:extLst>
      <p:ext uri="{BB962C8B-B14F-4D97-AF65-F5344CB8AC3E}">
        <p14:creationId xmlns:p14="http://schemas.microsoft.com/office/powerpoint/2010/main" val="8685525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0" i="0" kern="1200" dirty="0">
                <a:solidFill>
                  <a:schemeClr val="tx1"/>
                </a:solidFill>
                <a:effectLst/>
                <a:latin typeface="+mn-lt"/>
                <a:ea typeface="+mn-ea"/>
                <a:cs typeface="+mn-cs"/>
              </a:rPr>
              <a:t>עובד המבקש לפרוס את המס </a:t>
            </a:r>
            <a:r>
              <a:rPr lang="he-IL" sz="1200" b="1" i="0" kern="1200" dirty="0">
                <a:solidFill>
                  <a:schemeClr val="tx1"/>
                </a:solidFill>
                <a:effectLst/>
                <a:latin typeface="+mn-lt"/>
                <a:ea typeface="+mn-ea"/>
                <a:cs typeface="+mn-cs"/>
              </a:rPr>
              <a:t>אחורה</a:t>
            </a:r>
            <a:r>
              <a:rPr lang="he-IL" sz="1200" b="0" i="0" kern="1200" dirty="0">
                <a:solidFill>
                  <a:schemeClr val="tx1"/>
                </a:solidFill>
                <a:effectLst/>
                <a:latin typeface="+mn-lt"/>
                <a:ea typeface="+mn-ea"/>
                <a:cs typeface="+mn-cs"/>
              </a:rPr>
              <a:t>, כלומר על פני השנים שלפני עזיבת מקום עבודתו, יוכל לעשות זאת באופן הבא: על כל שנת ותק במקום העבודה שבגינה ניתנו כספי הפיצויים, אפשר לבצע פריסה לשנת מס אחת אחורה, ועד 6 שנים לכל היותר, כולל שנת המס שבה שולמו הכספים.</a:t>
            </a:r>
          </a:p>
          <a:p>
            <a:endParaRPr lang="he-IL" sz="1200" b="0" i="0" kern="1200" dirty="0">
              <a:solidFill>
                <a:schemeClr val="tx1"/>
              </a:solidFill>
              <a:effectLst/>
              <a:latin typeface="+mn-lt"/>
              <a:ea typeface="+mn-ea"/>
              <a:cs typeface="+mn-cs"/>
            </a:endParaRPr>
          </a:p>
          <a:p>
            <a:r>
              <a:rPr lang="he-IL" sz="1200" b="0" i="0" kern="1200" dirty="0">
                <a:solidFill>
                  <a:schemeClr val="tx1"/>
                </a:solidFill>
                <a:effectLst/>
                <a:latin typeface="+mn-lt"/>
                <a:ea typeface="+mn-ea"/>
                <a:cs typeface="+mn-cs"/>
              </a:rPr>
              <a:t>כאשר העובד מבקש לפרוס את המס </a:t>
            </a:r>
            <a:r>
              <a:rPr lang="he-IL" sz="1200" b="1" i="0" kern="1200" dirty="0">
                <a:solidFill>
                  <a:schemeClr val="tx1"/>
                </a:solidFill>
                <a:effectLst/>
                <a:latin typeface="+mn-lt"/>
                <a:ea typeface="+mn-ea"/>
                <a:cs typeface="+mn-cs"/>
              </a:rPr>
              <a:t>קדימה</a:t>
            </a:r>
            <a:r>
              <a:rPr lang="he-IL" sz="1200" b="0" i="0" kern="1200" dirty="0">
                <a:solidFill>
                  <a:schemeClr val="tx1"/>
                </a:solidFill>
                <a:effectLst/>
                <a:latin typeface="+mn-lt"/>
                <a:ea typeface="+mn-ea"/>
                <a:cs typeface="+mn-cs"/>
              </a:rPr>
              <a:t>, ניתן לעשות זאת באופן הבא: על כל 4 שנות עבודה מלאות שבגינן ניתנו כספי הפיצויים, ניתן לבצע פריסה לשנת מס אחת קדימה, ועד 6 שנים לכל היותר.</a:t>
            </a:r>
            <a:endParaRPr lang="he-IL" b="1"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71</a:t>
            </a:fld>
            <a:endParaRPr lang="he-IL"/>
          </a:p>
        </p:txBody>
      </p:sp>
    </p:spTree>
    <p:extLst>
      <p:ext uri="{BB962C8B-B14F-4D97-AF65-F5344CB8AC3E}">
        <p14:creationId xmlns:p14="http://schemas.microsoft.com/office/powerpoint/2010/main" val="1835677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6</a:t>
            </a:fld>
            <a:endParaRPr lang="he-IL"/>
          </a:p>
        </p:txBody>
      </p:sp>
    </p:spTree>
    <p:extLst>
      <p:ext uri="{BB962C8B-B14F-4D97-AF65-F5344CB8AC3E}">
        <p14:creationId xmlns:p14="http://schemas.microsoft.com/office/powerpoint/2010/main" val="7839826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72</a:t>
            </a:fld>
            <a:endParaRPr lang="he-IL"/>
          </a:p>
        </p:txBody>
      </p:sp>
    </p:spTree>
    <p:extLst>
      <p:ext uri="{BB962C8B-B14F-4D97-AF65-F5344CB8AC3E}">
        <p14:creationId xmlns:p14="http://schemas.microsoft.com/office/powerpoint/2010/main" val="26107979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הסבר על איך מנהלים את הפגישה ייחודי לכל פלטפורמה.</a:t>
            </a:r>
          </a:p>
          <a:p>
            <a:r>
              <a:rPr lang="he-IL" dirty="0"/>
              <a:t>דגש על כך שכולם מושתקים כדי שלא תפגע זרימת ההרצאה ויבוצעו הפסקות מוכוונות בן המיקרופונים יפתחו.</a:t>
            </a:r>
          </a:p>
          <a:p>
            <a:r>
              <a:rPr lang="he-IL" dirty="0"/>
              <a:t>תמיד ניתן לשאול בצ'ט למרות שעדיף שיכתבו על דף וישאלו בעצירות המתוכננות.</a:t>
            </a:r>
          </a:p>
          <a:p>
            <a:r>
              <a:rPr lang="he-IL" dirty="0"/>
              <a:t>למי שמשהו לא ברור תמיד יכול להרים יד – פיזית או וירטואלית.</a:t>
            </a:r>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73</a:t>
            </a:fld>
            <a:endParaRPr lang="he-IL"/>
          </a:p>
        </p:txBody>
      </p:sp>
    </p:spTree>
    <p:extLst>
      <p:ext uri="{BB962C8B-B14F-4D97-AF65-F5344CB8AC3E}">
        <p14:creationId xmlns:p14="http://schemas.microsoft.com/office/powerpoint/2010/main" val="4825121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b="1"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74</a:t>
            </a:fld>
            <a:endParaRPr lang="he-IL"/>
          </a:p>
        </p:txBody>
      </p:sp>
    </p:spTree>
    <p:extLst>
      <p:ext uri="{BB962C8B-B14F-4D97-AF65-F5344CB8AC3E}">
        <p14:creationId xmlns:p14="http://schemas.microsoft.com/office/powerpoint/2010/main" val="37784739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0" i="0" kern="1200" dirty="0">
                <a:solidFill>
                  <a:schemeClr val="tx1"/>
                </a:solidFill>
                <a:effectLst/>
                <a:latin typeface="+mn-lt"/>
                <a:ea typeface="+mn-ea"/>
                <a:cs typeface="+mn-cs"/>
              </a:rPr>
              <a:t>שימו לב לתקופות הרצופות של עליות לאורך השנים. כפי שניתן לראות בגרף, השוק יכול לנוע למעלה ברציפות בין תקופה של 2.5 שנים (כמו בין השנים 1969-1972) ועד לתקופה של כמעט 15 שנים של עליות רצופות ללא תיקון </a:t>
            </a:r>
          </a:p>
          <a:p>
            <a:r>
              <a:rPr lang="he-IL" sz="1200" b="0" i="0" kern="1200" dirty="0">
                <a:solidFill>
                  <a:schemeClr val="tx1"/>
                </a:solidFill>
                <a:effectLst/>
                <a:latin typeface="+mn-lt"/>
                <a:ea typeface="+mn-ea"/>
                <a:cs typeface="+mn-cs"/>
              </a:rPr>
              <a:t>משמעותי (כמו בין השנים 1945-1960). </a:t>
            </a:r>
            <a:r>
              <a:rPr lang="he-IL" sz="1200" b="1" i="0" kern="1200" dirty="0">
                <a:solidFill>
                  <a:schemeClr val="tx1"/>
                </a:solidFill>
                <a:effectLst/>
                <a:latin typeface="+mn-lt"/>
                <a:ea typeface="+mn-ea"/>
                <a:cs typeface="+mn-cs"/>
              </a:rPr>
              <a:t>כך שהמיתוס שמדבר על משבר כל 7-8 שנים כמובן שאין לו אחיזה במציאות.</a:t>
            </a:r>
            <a:endParaRPr lang="he-IL" sz="1200" b="0" i="0" kern="1200" dirty="0">
              <a:solidFill>
                <a:schemeClr val="tx1"/>
              </a:solidFill>
              <a:effectLst/>
              <a:latin typeface="+mn-lt"/>
              <a:ea typeface="+mn-ea"/>
              <a:cs typeface="+mn-cs"/>
            </a:endParaRPr>
          </a:p>
          <a:p>
            <a:r>
              <a:rPr lang="he-IL" sz="1200" b="0" i="0" kern="1200" dirty="0">
                <a:solidFill>
                  <a:schemeClr val="tx1"/>
                </a:solidFill>
                <a:effectLst/>
                <a:latin typeface="+mn-lt"/>
                <a:ea typeface="+mn-ea"/>
                <a:cs typeface="+mn-cs"/>
              </a:rPr>
              <a:t>למרות זאת, לא חסרים נביאי זעם שצועקים ״משבר </a:t>
            </a:r>
            <a:r>
              <a:rPr lang="he-IL" sz="1200" b="0" i="0" kern="1200" dirty="0" err="1">
                <a:solidFill>
                  <a:schemeClr val="tx1"/>
                </a:solidFill>
                <a:effectLst/>
                <a:latin typeface="+mn-lt"/>
                <a:ea typeface="+mn-ea"/>
                <a:cs typeface="+mn-cs"/>
              </a:rPr>
              <a:t>משבר</a:t>
            </a:r>
            <a:r>
              <a:rPr lang="he-IL" sz="1200" b="0" i="0" kern="1200" dirty="0">
                <a:solidFill>
                  <a:schemeClr val="tx1"/>
                </a:solidFill>
                <a:effectLst/>
                <a:latin typeface="+mn-lt"/>
                <a:ea typeface="+mn-ea"/>
                <a:cs typeface="+mn-cs"/>
              </a:rPr>
              <a:t>״ כל שני וחמישי בעיתון (או באינטרנט). הרבה יותר קל לקבל קליקים עם כותרות שמנבאות קטסטרופות. ואתם יודעים מה, בסוף הם גם יפגעו, כי גם שעון עומד צודק פעמיים ביום.</a:t>
            </a:r>
          </a:p>
          <a:p>
            <a:r>
              <a:rPr lang="he-IL" sz="1200" b="1" i="0" kern="1200" dirty="0">
                <a:solidFill>
                  <a:schemeClr val="tx1"/>
                </a:solidFill>
                <a:effectLst/>
                <a:latin typeface="+mn-lt"/>
                <a:ea typeface="+mn-ea"/>
                <a:cs typeface="+mn-cs"/>
              </a:rPr>
              <a:t>נקודה חשובה שכדאי לשים לב</a:t>
            </a:r>
            <a:r>
              <a:rPr lang="he-IL" sz="1200" b="0" i="0" kern="1200" dirty="0">
                <a:solidFill>
                  <a:schemeClr val="tx1"/>
                </a:solidFill>
                <a:effectLst/>
                <a:latin typeface="+mn-lt"/>
                <a:ea typeface="+mn-ea"/>
                <a:cs typeface="+mn-cs"/>
              </a:rPr>
              <a:t> – שוק עולה יכול להימשך כאמור שנים ארוכות ללא תיקון משמעותי, לעומת זאת, שימו לב כי תקופות של משבר הן קצרות יותר באופן משמעותי ואורכות בד"כ כמה חודשים בודדים (מלבד 1929 ו – 2008  – שני המשברים החריפים בהיסטוריה).</a:t>
            </a:r>
          </a:p>
          <a:p>
            <a:r>
              <a:rPr lang="he-IL" sz="1200" b="1" i="0" kern="1200" dirty="0">
                <a:solidFill>
                  <a:schemeClr val="tx1"/>
                </a:solidFill>
                <a:effectLst/>
                <a:latin typeface="+mn-lt"/>
                <a:ea typeface="+mn-ea"/>
                <a:cs typeface="+mn-cs"/>
              </a:rPr>
              <a:t>המסקנה הנגזרת מכך:</a:t>
            </a:r>
            <a:r>
              <a:rPr lang="he-IL" sz="1200" b="0" i="0" kern="1200" dirty="0">
                <a:solidFill>
                  <a:schemeClr val="tx1"/>
                </a:solidFill>
                <a:effectLst/>
                <a:latin typeface="+mn-lt"/>
                <a:ea typeface="+mn-ea"/>
                <a:cs typeface="+mn-cs"/>
              </a:rPr>
              <a:t> מי שיושב על הגדר….יכול למצוא את עצמו יושב לא מעט זמן, ואז כשבאמת תגיע ההזדמנות, גם היא עלולה לחלוף תוך זמן קצר, וככה תעבור לה תקופת חיים שלימה ואותו משקיע עדיין ישב על הגדר ויחכה… בזמן שהחברים שלו –  שמבינים שבבחירה בין להיות מושקע ובין לשבת על הגדר, עדיף תמיד להיות מושקע – ימשיכו להתעשר ולהשביח את ההון שלהם.</a:t>
            </a:r>
          </a:p>
          <a:p>
            <a:r>
              <a:rPr lang="en-US" dirty="0">
                <a:hlinkClick r:id="rId3"/>
              </a:rPr>
              <a:t>http://dbroker.co.il/4-%D7%98%D7%A2%D7%95%D7%99%D7%95%D7%AA-%D7%A0%D7%A4%D7%95%D7%A6%D7%95%D7%AA-%D7%95%D7%99%D7%A7%D7%A8%D7%95%D7%AA-%D7%A9%D7%9E%D7%A9%D7%A7%D7%99%D7%A2%D7%99%D7%9D-%D7%A2%D7%95%D7%A9%D7%99%D7%9D-%D7%91/</a:t>
            </a:r>
            <a:endParaRPr lang="he-IL" sz="1200" b="0" i="0" kern="1200" dirty="0">
              <a:solidFill>
                <a:schemeClr val="tx1"/>
              </a:solidFill>
              <a:effectLst/>
              <a:latin typeface="+mn-lt"/>
              <a:ea typeface="+mn-ea"/>
              <a:cs typeface="+mn-cs"/>
            </a:endParaRPr>
          </a:p>
          <a:p>
            <a:endParaRPr lang="he-IL"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78</a:t>
            </a:fld>
            <a:endParaRPr lang="he-IL"/>
          </a:p>
        </p:txBody>
      </p:sp>
    </p:spTree>
    <p:extLst>
      <p:ext uri="{BB962C8B-B14F-4D97-AF65-F5344CB8AC3E}">
        <p14:creationId xmlns:p14="http://schemas.microsoft.com/office/powerpoint/2010/main" val="3137234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7</a:t>
            </a:fld>
            <a:endParaRPr lang="he-IL"/>
          </a:p>
        </p:txBody>
      </p:sp>
    </p:spTree>
    <p:extLst>
      <p:ext uri="{BB962C8B-B14F-4D97-AF65-F5344CB8AC3E}">
        <p14:creationId xmlns:p14="http://schemas.microsoft.com/office/powerpoint/2010/main" val="3272114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חשיבות הקורס היא קריטית בתקופה בה יחס ההמרה של החוסך נמוך.</a:t>
            </a:r>
          </a:p>
          <a:p>
            <a:r>
              <a:rPr lang="he-IL" dirty="0"/>
              <a:t>המטרה היא העלאת יחס ההחלפה כך שהפגיעה אם בכלל תהיה נמוכה.</a:t>
            </a:r>
          </a:p>
          <a:p>
            <a:r>
              <a:rPr lang="he-IL" dirty="0"/>
              <a:t>שיעור ההחלפה – הקצבה החודשית בפרישה חלקי השכר טרום הפרישה.</a:t>
            </a:r>
          </a:p>
          <a:p>
            <a:r>
              <a:rPr lang="he-IL" dirty="0"/>
              <a:t>לדוגמה:</a:t>
            </a:r>
          </a:p>
          <a:p>
            <a:r>
              <a:rPr lang="he-IL" dirty="0"/>
              <a:t>שכר לפני הפרישה – 14,000 ₪ </a:t>
            </a:r>
          </a:p>
          <a:p>
            <a:r>
              <a:rPr lang="he-IL" dirty="0"/>
              <a:t>קצבה חודשית – 8,500 ₪ </a:t>
            </a:r>
          </a:p>
          <a:p>
            <a:r>
              <a:rPr lang="he-IL" dirty="0"/>
              <a:t>יחס המרה – 60%</a:t>
            </a:r>
          </a:p>
          <a:p>
            <a:endParaRPr lang="he-IL" dirty="0"/>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8</a:t>
            </a:fld>
            <a:endParaRPr lang="he-IL"/>
          </a:p>
        </p:txBody>
      </p:sp>
    </p:spTree>
    <p:extLst>
      <p:ext uri="{BB962C8B-B14F-4D97-AF65-F5344CB8AC3E}">
        <p14:creationId xmlns:p14="http://schemas.microsoft.com/office/powerpoint/2010/main" val="3764499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F.T.C – FUCK THE CHELDREN</a:t>
            </a:r>
          </a:p>
          <a:p>
            <a:r>
              <a:rPr lang="he-IL" dirty="0" err="1"/>
              <a:t>פ.י.ל</a:t>
            </a:r>
            <a:r>
              <a:rPr lang="he-IL" dirty="0"/>
              <a:t> – פחות ירושה לילדים</a:t>
            </a:r>
          </a:p>
        </p:txBody>
      </p:sp>
      <p:sp>
        <p:nvSpPr>
          <p:cNvPr id="4" name="מציין מיקום של מספר שקופית 3"/>
          <p:cNvSpPr>
            <a:spLocks noGrp="1"/>
          </p:cNvSpPr>
          <p:nvPr>
            <p:ph type="sldNum" sz="quarter" idx="5"/>
          </p:nvPr>
        </p:nvSpPr>
        <p:spPr/>
        <p:txBody>
          <a:bodyPr/>
          <a:lstStyle/>
          <a:p>
            <a:fld id="{474DA444-A7E1-4031-AD12-0B41FBAF28F4}" type="slidenum">
              <a:rPr lang="he-IL" smtClean="0"/>
              <a:t>9</a:t>
            </a:fld>
            <a:endParaRPr lang="he-IL"/>
          </a:p>
        </p:txBody>
      </p:sp>
    </p:spTree>
    <p:extLst>
      <p:ext uri="{BB962C8B-B14F-4D97-AF65-F5344CB8AC3E}">
        <p14:creationId xmlns:p14="http://schemas.microsoft.com/office/powerpoint/2010/main" val="31635978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ctrTitle"/>
          </p:nvPr>
        </p:nvSpPr>
        <p:spPr>
          <a:xfrm>
            <a:off x="3504524" y="1905000"/>
            <a:ext cx="8231744" cy="2895600"/>
          </a:xfrm>
        </p:spPr>
        <p:txBody>
          <a:bodyPr rtlCol="1" anchor="b">
            <a:normAutofit/>
          </a:bodyPr>
          <a:lstStyle>
            <a:lvl1pPr algn="r" rtl="1">
              <a:lnSpc>
                <a:spcPct val="80000"/>
              </a:lnSpc>
              <a:defRPr sz="6600">
                <a:solidFill>
                  <a:schemeClr val="tx1"/>
                </a:solidFill>
              </a:defRPr>
            </a:lvl1pPr>
          </a:lstStyle>
          <a:p>
            <a:pPr rtl="1"/>
            <a:r>
              <a:rPr lang="he-IL" noProof="0"/>
              <a:t>לחץ כדי לערוך סגנון כותרת של תבנית בסיס</a:t>
            </a:r>
            <a:endParaRPr lang="he-IL" noProof="0" dirty="0"/>
          </a:p>
        </p:txBody>
      </p:sp>
      <p:sp>
        <p:nvSpPr>
          <p:cNvPr id="3" name="כותרת משנה 2"/>
          <p:cNvSpPr>
            <a:spLocks noGrp="1"/>
          </p:cNvSpPr>
          <p:nvPr>
            <p:ph type="subTitle" idx="1"/>
          </p:nvPr>
        </p:nvSpPr>
        <p:spPr>
          <a:xfrm>
            <a:off x="3504523" y="4876800"/>
            <a:ext cx="8231744" cy="1219200"/>
          </a:xfrm>
        </p:spPr>
        <p:txBody>
          <a:bodyPr rtlCol="1">
            <a:normAutofit/>
          </a:bodyPr>
          <a:lstStyle>
            <a:lvl1pPr marL="0" indent="0" algn="r" rtl="1">
              <a:spcBef>
                <a:spcPts val="0"/>
              </a:spcBef>
              <a:buNone/>
              <a:defRPr sz="2000" cap="all" spc="200" baseline="0">
                <a:solidFill>
                  <a:schemeClr val="accent1"/>
                </a:solidFill>
              </a:defRPr>
            </a:lvl1pPr>
            <a:lvl2pPr marL="457200" indent="0" algn="ctr" rtl="1">
              <a:buNone/>
              <a:defRPr>
                <a:solidFill>
                  <a:schemeClr val="tx1">
                    <a:tint val="75000"/>
                  </a:schemeClr>
                </a:solidFill>
              </a:defRPr>
            </a:lvl2pPr>
            <a:lvl3pPr marL="914400" indent="0" algn="ctr" rtl="1">
              <a:buNone/>
              <a:defRPr>
                <a:solidFill>
                  <a:schemeClr val="tx1">
                    <a:tint val="75000"/>
                  </a:schemeClr>
                </a:solidFill>
              </a:defRPr>
            </a:lvl3pPr>
            <a:lvl4pPr marL="1371600" indent="0" algn="ctr" rtl="1">
              <a:buNone/>
              <a:defRPr>
                <a:solidFill>
                  <a:schemeClr val="tx1">
                    <a:tint val="75000"/>
                  </a:schemeClr>
                </a:solidFill>
              </a:defRPr>
            </a:lvl4pPr>
            <a:lvl5pPr marL="1828800" indent="0" algn="ctr" rtl="1">
              <a:buNone/>
              <a:defRPr>
                <a:solidFill>
                  <a:schemeClr val="tx1">
                    <a:tint val="75000"/>
                  </a:schemeClr>
                </a:solidFill>
              </a:defRPr>
            </a:lvl5pPr>
            <a:lvl6pPr marL="2286000" indent="0" algn="ctr" rtl="1">
              <a:buNone/>
              <a:defRPr>
                <a:solidFill>
                  <a:schemeClr val="tx1">
                    <a:tint val="75000"/>
                  </a:schemeClr>
                </a:solidFill>
              </a:defRPr>
            </a:lvl6pPr>
            <a:lvl7pPr marL="2743200" indent="0" algn="ctr" rtl="1">
              <a:buNone/>
              <a:defRPr>
                <a:solidFill>
                  <a:schemeClr val="tx1">
                    <a:tint val="75000"/>
                  </a:schemeClr>
                </a:solidFill>
              </a:defRPr>
            </a:lvl7pPr>
            <a:lvl8pPr marL="3200400" indent="0" algn="ctr" rtl="1">
              <a:buNone/>
              <a:defRPr>
                <a:solidFill>
                  <a:schemeClr val="tx1">
                    <a:tint val="75000"/>
                  </a:schemeClr>
                </a:solidFill>
              </a:defRPr>
            </a:lvl8pPr>
            <a:lvl9pPr marL="3657600" indent="0" algn="ctr" rtl="1">
              <a:buNone/>
              <a:defRPr>
                <a:solidFill>
                  <a:schemeClr val="tx1">
                    <a:tint val="75000"/>
                  </a:schemeClr>
                </a:solidFill>
              </a:defRPr>
            </a:lvl9pPr>
          </a:lstStyle>
          <a:p>
            <a:pPr rtl="1"/>
            <a:r>
              <a:rPr lang="he-IL" noProof="0"/>
              <a:t>לחץ כדי לערוך סגנון כותרת משנה של תבנית בסיס</a:t>
            </a:r>
            <a:endParaRPr lang="he-IL" noProof="0" dirty="0"/>
          </a:p>
        </p:txBody>
      </p:sp>
    </p:spTree>
    <p:extLst>
      <p:ext uri="{BB962C8B-B14F-4D97-AF65-F5344CB8AC3E}">
        <p14:creationId xmlns:p14="http://schemas.microsoft.com/office/powerpoint/2010/main" val="3631462486"/>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rtlCol="1"/>
          <a:lstStyle/>
          <a:p>
            <a:pPr rtl="1"/>
            <a:r>
              <a:rPr lang="he-IL" noProof="0"/>
              <a:t>לחץ כדי לערוך סגנון כותרת של תבנית בסיס</a:t>
            </a:r>
            <a:endParaRPr lang="he-IL" noProof="0" dirty="0"/>
          </a:p>
        </p:txBody>
      </p:sp>
      <p:sp>
        <p:nvSpPr>
          <p:cNvPr id="3" name="מציין מיקום טקסט אנכי 2"/>
          <p:cNvSpPr>
            <a:spLocks noGrp="1"/>
          </p:cNvSpPr>
          <p:nvPr>
            <p:ph type="body" orient="vert" idx="1"/>
          </p:nvPr>
        </p:nvSpPr>
        <p:spPr/>
        <p:txBody>
          <a:bodyPr vert="eaVert" rtlCol="1"/>
          <a:lstStyle/>
          <a:p>
            <a:pPr lvl="0" rtl="1"/>
            <a:r>
              <a:rPr lang="he-IL" noProof="0"/>
              <a:t>ערוך סגנונות טקסט של תבנית בסיס</a:t>
            </a:r>
          </a:p>
          <a:p>
            <a:pPr lvl="1" rtl="1"/>
            <a:r>
              <a:rPr lang="he-IL" noProof="0"/>
              <a:t>רמה שניה</a:t>
            </a:r>
          </a:p>
          <a:p>
            <a:pPr lvl="2" rtl="1"/>
            <a:r>
              <a:rPr lang="he-IL" noProof="0"/>
              <a:t>רמה שלישית</a:t>
            </a:r>
          </a:p>
          <a:p>
            <a:pPr lvl="3" rtl="1"/>
            <a:r>
              <a:rPr lang="he-IL" noProof="0"/>
              <a:t>רמה רביעית</a:t>
            </a:r>
          </a:p>
          <a:p>
            <a:pPr lvl="4" rtl="1"/>
            <a:r>
              <a:rPr lang="he-IL" noProof="0"/>
              <a:t>רמה חמישית</a:t>
            </a:r>
            <a:endParaRPr lang="he-IL" noProof="0" dirty="0"/>
          </a:p>
        </p:txBody>
      </p:sp>
      <p:sp>
        <p:nvSpPr>
          <p:cNvPr id="4" name="מציין מיקום תאריך 3"/>
          <p:cNvSpPr>
            <a:spLocks noGrp="1"/>
          </p:cNvSpPr>
          <p:nvPr>
            <p:ph type="dt" sz="half" idx="10"/>
          </p:nvPr>
        </p:nvSpPr>
        <p:spPr/>
        <p:txBody>
          <a:bodyPr rtlCol="1"/>
          <a:lstStyle>
            <a:lvl1pPr>
              <a:defRPr/>
            </a:lvl1pPr>
          </a:lstStyle>
          <a:p>
            <a:fld id="{87055194-3DD5-4EFE-B1F0-0A8EABDAB8D5}" type="datetime8">
              <a:rPr lang="he-IL" smtClean="0"/>
              <a:pPr/>
              <a:t>03 אוגוסט 20</a:t>
            </a:fld>
            <a:endParaRPr lang="he-IL" dirty="0"/>
          </a:p>
        </p:txBody>
      </p:sp>
      <p:sp>
        <p:nvSpPr>
          <p:cNvPr id="5" name="מציין מיקום כותרת תחתונה 4"/>
          <p:cNvSpPr>
            <a:spLocks noGrp="1"/>
          </p:cNvSpPr>
          <p:nvPr>
            <p:ph type="ftr" sz="quarter" idx="11"/>
          </p:nvPr>
        </p:nvSpPr>
        <p:spPr/>
        <p:txBody>
          <a:bodyPr rtlCol="1"/>
          <a:lstStyle/>
          <a:p>
            <a:pPr rtl="1"/>
            <a:endParaRPr lang="he-IL" noProof="0" dirty="0"/>
          </a:p>
        </p:txBody>
      </p:sp>
      <p:sp>
        <p:nvSpPr>
          <p:cNvPr id="6" name="מציין מיקום של מספר שקופית 5"/>
          <p:cNvSpPr>
            <a:spLocks noGrp="1"/>
          </p:cNvSpPr>
          <p:nvPr>
            <p:ph type="sldNum" sz="quarter" idx="12"/>
          </p:nvPr>
        </p:nvSpPr>
        <p:spPr/>
        <p:txBody>
          <a:bodyPr rtlCol="1"/>
          <a:lstStyle/>
          <a:p>
            <a:pPr rtl="1"/>
            <a:fld id="{2A013F82-EE5E-44EE-A61D-E31C6657F26F}" type="slidenum">
              <a:rPr lang="he-IL" noProof="0"/>
              <a:t>‹#›</a:t>
            </a:fld>
            <a:endParaRPr lang="he-IL" noProof="0" dirty="0"/>
          </a:p>
        </p:txBody>
      </p:sp>
    </p:spTree>
    <p:extLst>
      <p:ext uri="{BB962C8B-B14F-4D97-AF65-F5344CB8AC3E}">
        <p14:creationId xmlns:p14="http://schemas.microsoft.com/office/powerpoint/2010/main" val="1380148948"/>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1522810" y="381001"/>
            <a:ext cx="1524398" cy="5638800"/>
          </a:xfrm>
        </p:spPr>
        <p:txBody>
          <a:bodyPr vert="eaVert" rtlCol="1"/>
          <a:lstStyle/>
          <a:p>
            <a:pPr rtl="1"/>
            <a:r>
              <a:rPr lang="he-IL" noProof="0"/>
              <a:t>לחץ כדי לערוך סגנון כותרת של תבנית בסיס</a:t>
            </a:r>
            <a:endParaRPr lang="he-IL" noProof="0" dirty="0"/>
          </a:p>
        </p:txBody>
      </p:sp>
      <p:sp>
        <p:nvSpPr>
          <p:cNvPr id="3" name="מציין מיקום טקסט אנכי 2"/>
          <p:cNvSpPr>
            <a:spLocks noGrp="1"/>
          </p:cNvSpPr>
          <p:nvPr>
            <p:ph type="body" orient="vert" idx="1"/>
          </p:nvPr>
        </p:nvSpPr>
        <p:spPr>
          <a:xfrm>
            <a:off x="3274666" y="381001"/>
            <a:ext cx="7393324" cy="5638800"/>
          </a:xfrm>
        </p:spPr>
        <p:txBody>
          <a:bodyPr vert="eaVert" rtlCol="1"/>
          <a:lstStyle/>
          <a:p>
            <a:pPr lvl="0" rtl="1"/>
            <a:r>
              <a:rPr lang="he-IL" noProof="0"/>
              <a:t>ערוך סגנונות טקסט של תבנית בסיס</a:t>
            </a:r>
          </a:p>
          <a:p>
            <a:pPr lvl="1" rtl="1"/>
            <a:r>
              <a:rPr lang="he-IL" noProof="0"/>
              <a:t>רמה שניה</a:t>
            </a:r>
          </a:p>
          <a:p>
            <a:pPr lvl="2" rtl="1"/>
            <a:r>
              <a:rPr lang="he-IL" noProof="0"/>
              <a:t>רמה שלישית</a:t>
            </a:r>
          </a:p>
          <a:p>
            <a:pPr lvl="3" rtl="1"/>
            <a:r>
              <a:rPr lang="he-IL" noProof="0"/>
              <a:t>רמה רביעית</a:t>
            </a:r>
          </a:p>
          <a:p>
            <a:pPr lvl="4" rtl="1"/>
            <a:r>
              <a:rPr lang="he-IL" noProof="0"/>
              <a:t>רמה חמישית</a:t>
            </a:r>
            <a:endParaRPr lang="he-IL" noProof="0" dirty="0"/>
          </a:p>
        </p:txBody>
      </p:sp>
      <p:sp>
        <p:nvSpPr>
          <p:cNvPr id="4" name="מציין מיקום תאריך 3"/>
          <p:cNvSpPr>
            <a:spLocks noGrp="1"/>
          </p:cNvSpPr>
          <p:nvPr>
            <p:ph type="dt" sz="half" idx="10"/>
          </p:nvPr>
        </p:nvSpPr>
        <p:spPr/>
        <p:txBody>
          <a:bodyPr rtlCol="1"/>
          <a:lstStyle>
            <a:lvl1pPr>
              <a:defRPr/>
            </a:lvl1pPr>
          </a:lstStyle>
          <a:p>
            <a:fld id="{6BA5DE0C-9F4E-4F6A-B430-4879BBD5F9BB}" type="datetime8">
              <a:rPr lang="he-IL" smtClean="0"/>
              <a:pPr/>
              <a:t>03 אוגוסט 20</a:t>
            </a:fld>
            <a:endParaRPr lang="he-IL" dirty="0"/>
          </a:p>
        </p:txBody>
      </p:sp>
      <p:sp>
        <p:nvSpPr>
          <p:cNvPr id="5" name="מציין מיקום כותרת תחתונה 4"/>
          <p:cNvSpPr>
            <a:spLocks noGrp="1"/>
          </p:cNvSpPr>
          <p:nvPr>
            <p:ph type="ftr" sz="quarter" idx="11"/>
          </p:nvPr>
        </p:nvSpPr>
        <p:spPr/>
        <p:txBody>
          <a:bodyPr rtlCol="1"/>
          <a:lstStyle/>
          <a:p>
            <a:pPr rtl="1"/>
            <a:endParaRPr lang="he-IL" noProof="0" dirty="0"/>
          </a:p>
        </p:txBody>
      </p:sp>
      <p:sp>
        <p:nvSpPr>
          <p:cNvPr id="6" name="מציין מיקום של מספר שקופית 5"/>
          <p:cNvSpPr>
            <a:spLocks noGrp="1"/>
          </p:cNvSpPr>
          <p:nvPr>
            <p:ph type="sldNum" sz="quarter" idx="12"/>
          </p:nvPr>
        </p:nvSpPr>
        <p:spPr/>
        <p:txBody>
          <a:bodyPr rtlCol="1"/>
          <a:lstStyle/>
          <a:p>
            <a:pPr rtl="1"/>
            <a:fld id="{2A013F82-EE5E-44EE-A61D-E31C6657F26F}" type="slidenum">
              <a:rPr lang="he-IL" noProof="0"/>
              <a:t>‹#›</a:t>
            </a:fld>
            <a:endParaRPr lang="he-IL" noProof="0" dirty="0"/>
          </a:p>
        </p:txBody>
      </p:sp>
    </p:spTree>
    <p:extLst>
      <p:ext uri="{BB962C8B-B14F-4D97-AF65-F5344CB8AC3E}">
        <p14:creationId xmlns:p14="http://schemas.microsoft.com/office/powerpoint/2010/main" val="2595734642"/>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rtlCol="1"/>
          <a:lstStyle/>
          <a:p>
            <a:pPr rtl="1"/>
            <a:r>
              <a:rPr lang="he-IL" noProof="0"/>
              <a:t>לחץ כדי לערוך סגנון כותרת של תבנית בסיס</a:t>
            </a:r>
            <a:endParaRPr lang="he-IL" noProof="0" dirty="0"/>
          </a:p>
        </p:txBody>
      </p:sp>
      <p:sp>
        <p:nvSpPr>
          <p:cNvPr id="3" name="מציין מיקום תוכן 2"/>
          <p:cNvSpPr>
            <a:spLocks noGrp="1"/>
          </p:cNvSpPr>
          <p:nvPr>
            <p:ph idx="1"/>
          </p:nvPr>
        </p:nvSpPr>
        <p:spPr/>
        <p:txBody>
          <a:bodyPr rtlCol="1"/>
          <a:lstStyle>
            <a:lvl5pPr algn="r" rtl="1">
              <a:defRPr/>
            </a:lvl5pPr>
            <a:lvl6pPr algn="r" rtl="1">
              <a:defRPr/>
            </a:lvl6pPr>
          </a:lstStyle>
          <a:p>
            <a:pPr lvl="0" rtl="1"/>
            <a:r>
              <a:rPr lang="he-IL" noProof="0"/>
              <a:t>ערוך סגנונות טקסט של תבנית בסיס</a:t>
            </a:r>
          </a:p>
          <a:p>
            <a:pPr lvl="1" rtl="1"/>
            <a:r>
              <a:rPr lang="he-IL" noProof="0"/>
              <a:t>רמה שניה</a:t>
            </a:r>
          </a:p>
          <a:p>
            <a:pPr lvl="2" rtl="1"/>
            <a:r>
              <a:rPr lang="he-IL" noProof="0"/>
              <a:t>רמה שלישית</a:t>
            </a:r>
          </a:p>
          <a:p>
            <a:pPr lvl="3" rtl="1"/>
            <a:r>
              <a:rPr lang="he-IL" noProof="0"/>
              <a:t>רמה רביעית</a:t>
            </a:r>
          </a:p>
          <a:p>
            <a:pPr lvl="4" rtl="1"/>
            <a:r>
              <a:rPr lang="he-IL" noProof="0"/>
              <a:t>רמה חמישית</a:t>
            </a:r>
            <a:endParaRPr lang="he-IL" noProof="0" dirty="0"/>
          </a:p>
        </p:txBody>
      </p:sp>
      <p:sp>
        <p:nvSpPr>
          <p:cNvPr id="4" name="מציין מיקום תאריך 3"/>
          <p:cNvSpPr>
            <a:spLocks noGrp="1"/>
          </p:cNvSpPr>
          <p:nvPr>
            <p:ph type="dt" sz="half" idx="10"/>
          </p:nvPr>
        </p:nvSpPr>
        <p:spPr/>
        <p:txBody>
          <a:bodyPr rtlCol="1"/>
          <a:lstStyle>
            <a:lvl1pPr>
              <a:defRPr/>
            </a:lvl1pPr>
          </a:lstStyle>
          <a:p>
            <a:fld id="{842B30E4-EE6A-43C9-AF8F-44192DEF1F96}" type="datetime8">
              <a:rPr lang="he-IL" smtClean="0"/>
              <a:pPr/>
              <a:t>03 אוגוסט 20</a:t>
            </a:fld>
            <a:endParaRPr lang="he-IL" dirty="0"/>
          </a:p>
        </p:txBody>
      </p:sp>
      <p:sp>
        <p:nvSpPr>
          <p:cNvPr id="5" name="מציין מיקום כותרת תחתונה 4"/>
          <p:cNvSpPr>
            <a:spLocks noGrp="1"/>
          </p:cNvSpPr>
          <p:nvPr>
            <p:ph type="ftr" sz="quarter" idx="11"/>
          </p:nvPr>
        </p:nvSpPr>
        <p:spPr/>
        <p:txBody>
          <a:bodyPr rtlCol="1"/>
          <a:lstStyle/>
          <a:p>
            <a:pPr rtl="1"/>
            <a:endParaRPr lang="he-IL" noProof="0" dirty="0"/>
          </a:p>
        </p:txBody>
      </p:sp>
      <p:sp>
        <p:nvSpPr>
          <p:cNvPr id="6" name="מציין מיקום של מספר שקופית 5"/>
          <p:cNvSpPr>
            <a:spLocks noGrp="1"/>
          </p:cNvSpPr>
          <p:nvPr>
            <p:ph type="sldNum" sz="quarter" idx="12"/>
          </p:nvPr>
        </p:nvSpPr>
        <p:spPr/>
        <p:txBody>
          <a:bodyPr rtlCol="1"/>
          <a:lstStyle/>
          <a:p>
            <a:pPr rtl="1"/>
            <a:fld id="{2A013F82-EE5E-44EE-A61D-E31C6657F26F}" type="slidenum">
              <a:rPr lang="he-IL" noProof="0"/>
              <a:t>‹#›</a:t>
            </a:fld>
            <a:endParaRPr lang="he-IL" noProof="0" dirty="0"/>
          </a:p>
        </p:txBody>
      </p:sp>
    </p:spTree>
    <p:extLst>
      <p:ext uri="{BB962C8B-B14F-4D97-AF65-F5344CB8AC3E}">
        <p14:creationId xmlns:p14="http://schemas.microsoft.com/office/powerpoint/2010/main" val="2495937445"/>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2894766" y="2514600"/>
            <a:ext cx="8694663" cy="2819400"/>
          </a:xfrm>
        </p:spPr>
        <p:txBody>
          <a:bodyPr rtlCol="1" anchor="b">
            <a:normAutofit/>
          </a:bodyPr>
          <a:lstStyle>
            <a:lvl1pPr algn="r" rtl="1">
              <a:lnSpc>
                <a:spcPct val="80000"/>
              </a:lnSpc>
              <a:defRPr sz="4800" b="0" cap="none" baseline="0"/>
            </a:lvl1pPr>
          </a:lstStyle>
          <a:p>
            <a:pPr rtl="1"/>
            <a:r>
              <a:rPr lang="he-IL" noProof="0"/>
              <a:t>לחץ כדי לערוך סגנון כותרת של תבנית בסיס</a:t>
            </a:r>
            <a:endParaRPr lang="he-IL" noProof="0" dirty="0"/>
          </a:p>
        </p:txBody>
      </p:sp>
      <p:sp>
        <p:nvSpPr>
          <p:cNvPr id="3" name="מציין מיקום טקסט 2"/>
          <p:cNvSpPr>
            <a:spLocks noGrp="1"/>
          </p:cNvSpPr>
          <p:nvPr>
            <p:ph type="body" idx="1"/>
          </p:nvPr>
        </p:nvSpPr>
        <p:spPr>
          <a:xfrm>
            <a:off x="2900367" y="5410201"/>
            <a:ext cx="8689596" cy="609601"/>
          </a:xfrm>
        </p:spPr>
        <p:txBody>
          <a:bodyPr rtlCol="1" anchor="t">
            <a:normAutofit/>
          </a:bodyPr>
          <a:lstStyle>
            <a:lvl1pPr marL="0" indent="0" algn="r" rtl="1">
              <a:spcBef>
                <a:spcPts val="0"/>
              </a:spcBef>
              <a:buNone/>
              <a:defRPr sz="2000" cap="all" spc="200" baseline="0">
                <a:solidFill>
                  <a:schemeClr val="accent1"/>
                </a:solidFill>
              </a:defRPr>
            </a:lvl1pPr>
            <a:lvl2pPr marL="457200" indent="0" algn="r" rtl="1">
              <a:buNone/>
              <a:defRPr sz="1800">
                <a:solidFill>
                  <a:schemeClr val="tx1">
                    <a:tint val="75000"/>
                  </a:schemeClr>
                </a:solidFill>
              </a:defRPr>
            </a:lvl2pPr>
            <a:lvl3pPr marL="914400" indent="0" algn="r" rtl="1">
              <a:buNone/>
              <a:defRPr sz="1600">
                <a:solidFill>
                  <a:schemeClr val="tx1">
                    <a:tint val="75000"/>
                  </a:schemeClr>
                </a:solidFill>
              </a:defRPr>
            </a:lvl3pPr>
            <a:lvl4pPr marL="1371600" indent="0" algn="r" rtl="1">
              <a:buNone/>
              <a:defRPr sz="1400">
                <a:solidFill>
                  <a:schemeClr val="tx1">
                    <a:tint val="75000"/>
                  </a:schemeClr>
                </a:solidFill>
              </a:defRPr>
            </a:lvl4pPr>
            <a:lvl5pPr marL="1828800" indent="0" algn="r" rtl="1">
              <a:buNone/>
              <a:defRPr sz="1400">
                <a:solidFill>
                  <a:schemeClr val="tx1">
                    <a:tint val="75000"/>
                  </a:schemeClr>
                </a:solidFill>
              </a:defRPr>
            </a:lvl5pPr>
            <a:lvl6pPr marL="2286000" indent="0" algn="r" rtl="1">
              <a:buNone/>
              <a:defRPr sz="1400">
                <a:solidFill>
                  <a:schemeClr val="tx1">
                    <a:tint val="75000"/>
                  </a:schemeClr>
                </a:solidFill>
              </a:defRPr>
            </a:lvl6pPr>
            <a:lvl7pPr marL="2743200" indent="0" algn="r" rtl="1">
              <a:buNone/>
              <a:defRPr sz="1400">
                <a:solidFill>
                  <a:schemeClr val="tx1">
                    <a:tint val="75000"/>
                  </a:schemeClr>
                </a:solidFill>
              </a:defRPr>
            </a:lvl7pPr>
            <a:lvl8pPr marL="3200400" indent="0" algn="r" rtl="1">
              <a:buNone/>
              <a:defRPr sz="1400">
                <a:solidFill>
                  <a:schemeClr val="tx1">
                    <a:tint val="75000"/>
                  </a:schemeClr>
                </a:solidFill>
              </a:defRPr>
            </a:lvl8pPr>
            <a:lvl9pPr marL="3657600" indent="0" algn="r" rtl="1">
              <a:buNone/>
              <a:defRPr sz="1400">
                <a:solidFill>
                  <a:schemeClr val="tx1">
                    <a:tint val="75000"/>
                  </a:schemeClr>
                </a:solidFill>
              </a:defRPr>
            </a:lvl9pPr>
          </a:lstStyle>
          <a:p>
            <a:pPr lvl="0" rtl="1"/>
            <a:r>
              <a:rPr lang="he-IL" noProof="0"/>
              <a:t>ערוך סגנונות טקסט של תבנית בסיס</a:t>
            </a:r>
          </a:p>
        </p:txBody>
      </p:sp>
      <p:sp>
        <p:nvSpPr>
          <p:cNvPr id="4" name="מציין מיקום תאריך 3"/>
          <p:cNvSpPr>
            <a:spLocks noGrp="1"/>
          </p:cNvSpPr>
          <p:nvPr>
            <p:ph type="dt" sz="half" idx="10"/>
          </p:nvPr>
        </p:nvSpPr>
        <p:spPr/>
        <p:txBody>
          <a:bodyPr rtlCol="1"/>
          <a:lstStyle>
            <a:lvl1pPr>
              <a:defRPr/>
            </a:lvl1pPr>
          </a:lstStyle>
          <a:p>
            <a:fld id="{BB640AB3-A3E7-45E1-B171-0A79FECCC844}" type="datetime8">
              <a:rPr lang="he-IL" smtClean="0"/>
              <a:pPr/>
              <a:t>03 אוגוסט 20</a:t>
            </a:fld>
            <a:endParaRPr lang="he-IL" dirty="0"/>
          </a:p>
        </p:txBody>
      </p:sp>
      <p:sp>
        <p:nvSpPr>
          <p:cNvPr id="5" name="מציין מיקום כותרת תחתונה 4"/>
          <p:cNvSpPr>
            <a:spLocks noGrp="1"/>
          </p:cNvSpPr>
          <p:nvPr>
            <p:ph type="ftr" sz="quarter" idx="11"/>
          </p:nvPr>
        </p:nvSpPr>
        <p:spPr/>
        <p:txBody>
          <a:bodyPr rtlCol="1"/>
          <a:lstStyle/>
          <a:p>
            <a:pPr rtl="1"/>
            <a:endParaRPr lang="he-IL" noProof="0" dirty="0"/>
          </a:p>
        </p:txBody>
      </p:sp>
      <p:sp>
        <p:nvSpPr>
          <p:cNvPr id="6" name="מציין מיקום של מספר שקופית 5"/>
          <p:cNvSpPr>
            <a:spLocks noGrp="1"/>
          </p:cNvSpPr>
          <p:nvPr>
            <p:ph type="sldNum" sz="quarter" idx="12"/>
          </p:nvPr>
        </p:nvSpPr>
        <p:spPr/>
        <p:txBody>
          <a:bodyPr rtlCol="1"/>
          <a:lstStyle/>
          <a:p>
            <a:pPr rtl="1"/>
            <a:fld id="{2A013F82-EE5E-44EE-A61D-E31C6657F26F}" type="slidenum">
              <a:rPr lang="he-IL" noProof="0"/>
              <a:t>‹#›</a:t>
            </a:fld>
            <a:endParaRPr lang="he-IL" noProof="0" dirty="0"/>
          </a:p>
        </p:txBody>
      </p:sp>
    </p:spTree>
    <p:extLst>
      <p:ext uri="{BB962C8B-B14F-4D97-AF65-F5344CB8AC3E}">
        <p14:creationId xmlns:p14="http://schemas.microsoft.com/office/powerpoint/2010/main" val="2895669403"/>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rtlCol="1"/>
          <a:lstStyle/>
          <a:p>
            <a:pPr rtl="1"/>
            <a:r>
              <a:rPr lang="he-IL" noProof="0"/>
              <a:t>לחץ כדי לערוך סגנון כותרת של תבנית בסיס</a:t>
            </a:r>
            <a:endParaRPr lang="he-IL" noProof="0" dirty="0"/>
          </a:p>
        </p:txBody>
      </p:sp>
      <p:sp>
        <p:nvSpPr>
          <p:cNvPr id="3" name="מציין מיקום תוכן 2"/>
          <p:cNvSpPr>
            <a:spLocks noGrp="1"/>
          </p:cNvSpPr>
          <p:nvPr>
            <p:ph sz="half" idx="1"/>
          </p:nvPr>
        </p:nvSpPr>
        <p:spPr>
          <a:xfrm>
            <a:off x="1505174" y="1905001"/>
            <a:ext cx="4420750" cy="4114800"/>
          </a:xfrm>
        </p:spPr>
        <p:txBody>
          <a:bodyPr rtlCol="1">
            <a:normAutofit/>
          </a:bodyPr>
          <a:lstStyle>
            <a:lvl1pPr algn="r" rtl="1">
              <a:defRPr sz="2400"/>
            </a:lvl1pPr>
            <a:lvl2pPr algn="r" rtl="1">
              <a:defRPr sz="2000"/>
            </a:lvl2pPr>
            <a:lvl3pPr algn="r" rtl="1">
              <a:defRPr sz="1800"/>
            </a:lvl3pPr>
            <a:lvl4pPr algn="r" rtl="1">
              <a:defRPr sz="1600"/>
            </a:lvl4pPr>
            <a:lvl5pPr algn="r" rtl="1">
              <a:defRPr sz="1600"/>
            </a:lvl5pPr>
            <a:lvl6pPr algn="r" rtl="1">
              <a:defRPr sz="1600"/>
            </a:lvl6pPr>
            <a:lvl7pPr algn="r" rtl="1">
              <a:defRPr sz="1600"/>
            </a:lvl7pPr>
            <a:lvl8pPr algn="r" rtl="1">
              <a:defRPr sz="1600"/>
            </a:lvl8pPr>
            <a:lvl9pPr algn="r" rtl="1">
              <a:defRPr sz="1600"/>
            </a:lvl9pPr>
          </a:lstStyle>
          <a:p>
            <a:pPr lvl="0" rtl="1"/>
            <a:r>
              <a:rPr lang="he-IL" noProof="0"/>
              <a:t>ערוך סגנונות טקסט של תבנית בסיס</a:t>
            </a:r>
          </a:p>
          <a:p>
            <a:pPr lvl="1" rtl="1"/>
            <a:r>
              <a:rPr lang="he-IL" noProof="0"/>
              <a:t>רמה שניה</a:t>
            </a:r>
          </a:p>
          <a:p>
            <a:pPr lvl="2" rtl="1"/>
            <a:r>
              <a:rPr lang="he-IL" noProof="0"/>
              <a:t>רמה שלישית</a:t>
            </a:r>
          </a:p>
          <a:p>
            <a:pPr lvl="3" rtl="1"/>
            <a:r>
              <a:rPr lang="he-IL" noProof="0"/>
              <a:t>רמה רביעית</a:t>
            </a:r>
          </a:p>
          <a:p>
            <a:pPr lvl="4" rtl="1"/>
            <a:r>
              <a:rPr lang="he-IL" noProof="0"/>
              <a:t>רמה חמישית</a:t>
            </a:r>
            <a:endParaRPr lang="he-IL" noProof="0" dirty="0"/>
          </a:p>
        </p:txBody>
      </p:sp>
      <p:sp>
        <p:nvSpPr>
          <p:cNvPr id="4" name="מציין מיקום תוכן 3"/>
          <p:cNvSpPr>
            <a:spLocks noGrp="1"/>
          </p:cNvSpPr>
          <p:nvPr>
            <p:ph sz="half" idx="2"/>
          </p:nvPr>
        </p:nvSpPr>
        <p:spPr>
          <a:xfrm>
            <a:off x="6230806" y="1905001"/>
            <a:ext cx="4420751" cy="4114800"/>
          </a:xfrm>
        </p:spPr>
        <p:txBody>
          <a:bodyPr rtlCol="1">
            <a:normAutofit/>
          </a:bodyPr>
          <a:lstStyle>
            <a:lvl1pPr algn="r" rtl="1">
              <a:defRPr sz="2400"/>
            </a:lvl1pPr>
            <a:lvl2pPr algn="r" rtl="1">
              <a:defRPr sz="2000"/>
            </a:lvl2pPr>
            <a:lvl3pPr algn="r" rtl="1">
              <a:defRPr sz="1800"/>
            </a:lvl3pPr>
            <a:lvl4pPr algn="r" rtl="1">
              <a:defRPr sz="1600"/>
            </a:lvl4pPr>
            <a:lvl5pPr algn="r" rtl="1">
              <a:defRPr sz="1600"/>
            </a:lvl5pPr>
            <a:lvl6pPr algn="r" rtl="1">
              <a:defRPr sz="1600"/>
            </a:lvl6pPr>
            <a:lvl7pPr algn="r" rtl="1">
              <a:defRPr sz="1600"/>
            </a:lvl7pPr>
            <a:lvl8pPr algn="r" rtl="1">
              <a:defRPr sz="1600"/>
            </a:lvl8pPr>
            <a:lvl9pPr algn="r" rtl="1">
              <a:defRPr sz="1600"/>
            </a:lvl9pPr>
          </a:lstStyle>
          <a:p>
            <a:pPr lvl="0" rtl="1"/>
            <a:r>
              <a:rPr lang="he-IL" noProof="0"/>
              <a:t>ערוך סגנונות טקסט של תבנית בסיס</a:t>
            </a:r>
          </a:p>
          <a:p>
            <a:pPr lvl="1" rtl="1"/>
            <a:r>
              <a:rPr lang="he-IL" noProof="0"/>
              <a:t>רמה שניה</a:t>
            </a:r>
          </a:p>
          <a:p>
            <a:pPr lvl="2" rtl="1"/>
            <a:r>
              <a:rPr lang="he-IL" noProof="0"/>
              <a:t>רמה שלישית</a:t>
            </a:r>
          </a:p>
          <a:p>
            <a:pPr lvl="3" rtl="1"/>
            <a:r>
              <a:rPr lang="he-IL" noProof="0"/>
              <a:t>רמה רביעית</a:t>
            </a:r>
          </a:p>
          <a:p>
            <a:pPr lvl="4" rtl="1"/>
            <a:r>
              <a:rPr lang="he-IL" noProof="0"/>
              <a:t>רמה חמישית</a:t>
            </a:r>
            <a:endParaRPr lang="he-IL" noProof="0" dirty="0"/>
          </a:p>
        </p:txBody>
      </p:sp>
      <p:sp>
        <p:nvSpPr>
          <p:cNvPr id="5" name="מציין מיקום תאריך 4"/>
          <p:cNvSpPr>
            <a:spLocks noGrp="1"/>
          </p:cNvSpPr>
          <p:nvPr>
            <p:ph type="dt" sz="half" idx="10"/>
          </p:nvPr>
        </p:nvSpPr>
        <p:spPr/>
        <p:txBody>
          <a:bodyPr rtlCol="1"/>
          <a:lstStyle>
            <a:lvl1pPr>
              <a:defRPr/>
            </a:lvl1pPr>
          </a:lstStyle>
          <a:p>
            <a:fld id="{619B7978-A4ED-4FD8-9C9F-9B3E1C0BAE13}" type="datetime8">
              <a:rPr lang="he-IL" smtClean="0"/>
              <a:pPr/>
              <a:t>03 אוגוסט 20</a:t>
            </a:fld>
            <a:endParaRPr lang="he-IL" dirty="0"/>
          </a:p>
        </p:txBody>
      </p:sp>
      <p:sp>
        <p:nvSpPr>
          <p:cNvPr id="6" name="מציין מיקום כותרת תחתונה 5"/>
          <p:cNvSpPr>
            <a:spLocks noGrp="1"/>
          </p:cNvSpPr>
          <p:nvPr>
            <p:ph type="ftr" sz="quarter" idx="11"/>
          </p:nvPr>
        </p:nvSpPr>
        <p:spPr/>
        <p:txBody>
          <a:bodyPr rtlCol="1"/>
          <a:lstStyle/>
          <a:p>
            <a:pPr rtl="1"/>
            <a:endParaRPr lang="he-IL" noProof="0" dirty="0"/>
          </a:p>
        </p:txBody>
      </p:sp>
      <p:sp>
        <p:nvSpPr>
          <p:cNvPr id="7" name="מציין מיקום של מספר שקופית 6"/>
          <p:cNvSpPr>
            <a:spLocks noGrp="1"/>
          </p:cNvSpPr>
          <p:nvPr>
            <p:ph type="sldNum" sz="quarter" idx="12"/>
          </p:nvPr>
        </p:nvSpPr>
        <p:spPr/>
        <p:txBody>
          <a:bodyPr rtlCol="1"/>
          <a:lstStyle/>
          <a:p>
            <a:pPr rtl="1"/>
            <a:fld id="{2A013F82-EE5E-44EE-A61D-E31C6657F26F}" type="slidenum">
              <a:rPr lang="he-IL" noProof="0" smtClean="0"/>
              <a:t>‹#›</a:t>
            </a:fld>
            <a:endParaRPr lang="he-IL" noProof="0" dirty="0"/>
          </a:p>
        </p:txBody>
      </p:sp>
    </p:spTree>
    <p:extLst>
      <p:ext uri="{BB962C8B-B14F-4D97-AF65-F5344CB8AC3E}">
        <p14:creationId xmlns:p14="http://schemas.microsoft.com/office/powerpoint/2010/main" val="1161566931"/>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pPr rtl="1"/>
            <a:r>
              <a:rPr lang="he-IL" noProof="0"/>
              <a:t>לחץ כדי לערוך סגנון כותרת של תבנית בסיס</a:t>
            </a:r>
            <a:endParaRPr lang="he-IL" noProof="0" dirty="0"/>
          </a:p>
        </p:txBody>
      </p:sp>
      <p:sp>
        <p:nvSpPr>
          <p:cNvPr id="3" name="מציין מיקום טקסט 2"/>
          <p:cNvSpPr>
            <a:spLocks noGrp="1"/>
          </p:cNvSpPr>
          <p:nvPr>
            <p:ph type="body" idx="1"/>
          </p:nvPr>
        </p:nvSpPr>
        <p:spPr>
          <a:xfrm>
            <a:off x="1522808" y="1905000"/>
            <a:ext cx="4417702" cy="762000"/>
          </a:xfrm>
        </p:spPr>
        <p:txBody>
          <a:bodyPr rtlCol="1" anchor="ctr">
            <a:noAutofit/>
          </a:bodyPr>
          <a:lstStyle>
            <a:lvl1pPr marL="0" indent="0" algn="r" rtl="1">
              <a:spcBef>
                <a:spcPts val="0"/>
              </a:spcBef>
              <a:buNone/>
              <a:defRPr sz="2000" b="0" cap="all" spc="200" baseline="0">
                <a:solidFill>
                  <a:schemeClr val="accent1"/>
                </a:solidFill>
                <a:latin typeface="Tahoma" panose="020B0604030504040204" pitchFamily="34" charset="0"/>
                <a:ea typeface="Tahoma" panose="020B0604030504040204" pitchFamily="34" charset="0"/>
                <a:cs typeface="Tahoma" panose="020B0604030504040204" pitchFamily="34" charset="0"/>
              </a:defRPr>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rtl="1"/>
            <a:r>
              <a:rPr lang="he-IL" noProof="0"/>
              <a:t>ערוך סגנונות טקסט של תבנית בסיס</a:t>
            </a:r>
          </a:p>
        </p:txBody>
      </p:sp>
      <p:sp>
        <p:nvSpPr>
          <p:cNvPr id="4" name="מציין מיקום תוכן 3"/>
          <p:cNvSpPr>
            <a:spLocks noGrp="1"/>
          </p:cNvSpPr>
          <p:nvPr>
            <p:ph sz="half" idx="2"/>
          </p:nvPr>
        </p:nvSpPr>
        <p:spPr>
          <a:xfrm>
            <a:off x="1522808" y="2743201"/>
            <a:ext cx="4417702" cy="3276600"/>
          </a:xfrm>
        </p:spPr>
        <p:txBody>
          <a:bodyPr rtlCol="1">
            <a:normAutofit/>
          </a:bodyPr>
          <a:lstStyle>
            <a:lvl1pPr algn="r" rtl="1">
              <a:defRPr sz="2400">
                <a:latin typeface="Tahoma" panose="020B0604030504040204" pitchFamily="34" charset="0"/>
                <a:ea typeface="Tahoma" panose="020B0604030504040204" pitchFamily="34" charset="0"/>
                <a:cs typeface="Tahoma" panose="020B0604030504040204" pitchFamily="34" charset="0"/>
              </a:defRPr>
            </a:lvl1pPr>
            <a:lvl2pPr algn="r" rtl="1">
              <a:defRPr sz="2000">
                <a:latin typeface="Tahoma" panose="020B0604030504040204" pitchFamily="34" charset="0"/>
                <a:ea typeface="Tahoma" panose="020B0604030504040204" pitchFamily="34" charset="0"/>
                <a:cs typeface="Tahoma" panose="020B0604030504040204" pitchFamily="34" charset="0"/>
              </a:defRPr>
            </a:lvl2pPr>
            <a:lvl3pPr algn="r" rtl="1">
              <a:defRPr sz="1800">
                <a:latin typeface="Tahoma" panose="020B0604030504040204" pitchFamily="34" charset="0"/>
                <a:ea typeface="Tahoma" panose="020B0604030504040204" pitchFamily="34" charset="0"/>
                <a:cs typeface="Tahoma" panose="020B0604030504040204" pitchFamily="34" charset="0"/>
              </a:defRPr>
            </a:lvl3pPr>
            <a:lvl4pPr algn="r" rtl="1">
              <a:defRPr sz="1600">
                <a:latin typeface="Tahoma" panose="020B0604030504040204" pitchFamily="34" charset="0"/>
                <a:ea typeface="Tahoma" panose="020B0604030504040204" pitchFamily="34" charset="0"/>
                <a:cs typeface="Tahoma" panose="020B0604030504040204" pitchFamily="34" charset="0"/>
              </a:defRPr>
            </a:lvl4pPr>
            <a:lvl5pPr algn="r" rtl="1">
              <a:defRPr sz="1600">
                <a:latin typeface="Tahoma" panose="020B0604030504040204" pitchFamily="34" charset="0"/>
                <a:ea typeface="Tahoma" panose="020B0604030504040204" pitchFamily="34" charset="0"/>
                <a:cs typeface="Tahoma" panose="020B0604030504040204" pitchFamily="34" charset="0"/>
              </a:defRPr>
            </a:lvl5pPr>
            <a:lvl6pPr algn="r" rtl="1">
              <a:defRPr sz="1600"/>
            </a:lvl6pPr>
            <a:lvl7pPr algn="r" rtl="1">
              <a:defRPr sz="1600"/>
            </a:lvl7pPr>
            <a:lvl8pPr algn="r" rtl="1">
              <a:defRPr sz="1600"/>
            </a:lvl8pPr>
            <a:lvl9pPr algn="r" rtl="1">
              <a:defRPr sz="1600"/>
            </a:lvl9pPr>
          </a:lstStyle>
          <a:p>
            <a:pPr lvl="0" rtl="1"/>
            <a:r>
              <a:rPr lang="he-IL" noProof="0"/>
              <a:t>ערוך סגנונות טקסט של תבנית בסיס</a:t>
            </a:r>
          </a:p>
          <a:p>
            <a:pPr lvl="1" rtl="1"/>
            <a:r>
              <a:rPr lang="he-IL" noProof="0"/>
              <a:t>רמה שניה</a:t>
            </a:r>
          </a:p>
          <a:p>
            <a:pPr lvl="2" rtl="1"/>
            <a:r>
              <a:rPr lang="he-IL" noProof="0"/>
              <a:t>רמה שלישית</a:t>
            </a:r>
          </a:p>
          <a:p>
            <a:pPr lvl="3" rtl="1"/>
            <a:r>
              <a:rPr lang="he-IL" noProof="0"/>
              <a:t>רמה רביעית</a:t>
            </a:r>
          </a:p>
          <a:p>
            <a:pPr lvl="4" rtl="1"/>
            <a:r>
              <a:rPr lang="he-IL" noProof="0"/>
              <a:t>רמה חמישית</a:t>
            </a:r>
            <a:endParaRPr lang="he-IL" noProof="0" dirty="0"/>
          </a:p>
        </p:txBody>
      </p:sp>
      <p:sp>
        <p:nvSpPr>
          <p:cNvPr id="5" name="מציין מיקום טקסט 4"/>
          <p:cNvSpPr>
            <a:spLocks noGrp="1"/>
          </p:cNvSpPr>
          <p:nvPr>
            <p:ph type="body" sz="quarter" idx="3"/>
          </p:nvPr>
        </p:nvSpPr>
        <p:spPr>
          <a:xfrm>
            <a:off x="6251489" y="1905000"/>
            <a:ext cx="4417702" cy="762000"/>
          </a:xfrm>
        </p:spPr>
        <p:txBody>
          <a:bodyPr rtlCol="1" anchor="ctr">
            <a:noAutofit/>
          </a:bodyPr>
          <a:lstStyle>
            <a:lvl1pPr marL="0" indent="0" algn="r" rtl="1">
              <a:spcBef>
                <a:spcPts val="0"/>
              </a:spcBef>
              <a:buNone/>
              <a:defRPr sz="2000" b="0" cap="all" spc="200" baseline="0">
                <a:solidFill>
                  <a:schemeClr val="accent1"/>
                </a:solidFill>
                <a:latin typeface="Tahoma" panose="020B0604030504040204" pitchFamily="34" charset="0"/>
                <a:ea typeface="Tahoma" panose="020B0604030504040204" pitchFamily="34" charset="0"/>
                <a:cs typeface="Tahoma" panose="020B0604030504040204" pitchFamily="34" charset="0"/>
              </a:defRPr>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rtl="1"/>
            <a:r>
              <a:rPr lang="he-IL" noProof="0"/>
              <a:t>ערוך סגנונות טקסט של תבנית בסיס</a:t>
            </a:r>
          </a:p>
        </p:txBody>
      </p:sp>
      <p:sp>
        <p:nvSpPr>
          <p:cNvPr id="6" name="מציין מיקום תוכן 5"/>
          <p:cNvSpPr>
            <a:spLocks noGrp="1"/>
          </p:cNvSpPr>
          <p:nvPr>
            <p:ph sz="quarter" idx="4"/>
          </p:nvPr>
        </p:nvSpPr>
        <p:spPr>
          <a:xfrm>
            <a:off x="6251489" y="2743201"/>
            <a:ext cx="4417702" cy="3276600"/>
          </a:xfrm>
        </p:spPr>
        <p:txBody>
          <a:bodyPr rtlCol="1">
            <a:normAutofit/>
          </a:bodyPr>
          <a:lstStyle>
            <a:lvl1pPr algn="r" rtl="1">
              <a:defRPr sz="2400">
                <a:latin typeface="Tahoma" panose="020B0604030504040204" pitchFamily="34" charset="0"/>
                <a:ea typeface="Tahoma" panose="020B0604030504040204" pitchFamily="34" charset="0"/>
                <a:cs typeface="Tahoma" panose="020B0604030504040204" pitchFamily="34" charset="0"/>
              </a:defRPr>
            </a:lvl1pPr>
            <a:lvl2pPr algn="r" rtl="1">
              <a:defRPr sz="2000">
                <a:latin typeface="Tahoma" panose="020B0604030504040204" pitchFamily="34" charset="0"/>
                <a:ea typeface="Tahoma" panose="020B0604030504040204" pitchFamily="34" charset="0"/>
                <a:cs typeface="Tahoma" panose="020B0604030504040204" pitchFamily="34" charset="0"/>
              </a:defRPr>
            </a:lvl2pPr>
            <a:lvl3pPr algn="r" rtl="1">
              <a:defRPr sz="1800">
                <a:latin typeface="Tahoma" panose="020B0604030504040204" pitchFamily="34" charset="0"/>
                <a:ea typeface="Tahoma" panose="020B0604030504040204" pitchFamily="34" charset="0"/>
                <a:cs typeface="Tahoma" panose="020B0604030504040204" pitchFamily="34" charset="0"/>
              </a:defRPr>
            </a:lvl3pPr>
            <a:lvl4pPr algn="r" rtl="1">
              <a:defRPr sz="1600">
                <a:latin typeface="Tahoma" panose="020B0604030504040204" pitchFamily="34" charset="0"/>
                <a:ea typeface="Tahoma" panose="020B0604030504040204" pitchFamily="34" charset="0"/>
                <a:cs typeface="Tahoma" panose="020B0604030504040204" pitchFamily="34" charset="0"/>
              </a:defRPr>
            </a:lvl4pPr>
            <a:lvl5pPr algn="r" rtl="1">
              <a:defRPr sz="1600">
                <a:latin typeface="Tahoma" panose="020B0604030504040204" pitchFamily="34" charset="0"/>
                <a:ea typeface="Tahoma" panose="020B0604030504040204" pitchFamily="34" charset="0"/>
                <a:cs typeface="Tahoma" panose="020B0604030504040204" pitchFamily="34" charset="0"/>
              </a:defRPr>
            </a:lvl5pPr>
            <a:lvl6pPr algn="r" rtl="1">
              <a:defRPr sz="1600"/>
            </a:lvl6pPr>
            <a:lvl7pPr algn="r" rtl="1">
              <a:defRPr sz="1600"/>
            </a:lvl7pPr>
            <a:lvl8pPr algn="r" rtl="1">
              <a:defRPr sz="1600"/>
            </a:lvl8pPr>
            <a:lvl9pPr algn="r" rtl="1">
              <a:defRPr sz="1600"/>
            </a:lvl9pPr>
          </a:lstStyle>
          <a:p>
            <a:pPr lvl="0" rtl="1"/>
            <a:r>
              <a:rPr lang="he-IL" noProof="0"/>
              <a:t>ערוך סגנונות טקסט של תבנית בסיס</a:t>
            </a:r>
          </a:p>
          <a:p>
            <a:pPr lvl="1" rtl="1"/>
            <a:r>
              <a:rPr lang="he-IL" noProof="0"/>
              <a:t>רמה שניה</a:t>
            </a:r>
          </a:p>
          <a:p>
            <a:pPr lvl="2" rtl="1"/>
            <a:r>
              <a:rPr lang="he-IL" noProof="0"/>
              <a:t>רמה שלישית</a:t>
            </a:r>
          </a:p>
          <a:p>
            <a:pPr lvl="3" rtl="1"/>
            <a:r>
              <a:rPr lang="he-IL" noProof="0"/>
              <a:t>רמה רביעית</a:t>
            </a:r>
          </a:p>
          <a:p>
            <a:pPr lvl="4" rtl="1"/>
            <a:r>
              <a:rPr lang="he-IL" noProof="0"/>
              <a:t>רמה חמישית</a:t>
            </a:r>
            <a:endParaRPr lang="he-IL" noProof="0" dirty="0"/>
          </a:p>
        </p:txBody>
      </p:sp>
      <p:sp>
        <p:nvSpPr>
          <p:cNvPr id="7" name="מציין מיקום תאריך 6"/>
          <p:cNvSpPr>
            <a:spLocks noGrp="1"/>
          </p:cNvSpPr>
          <p:nvPr>
            <p:ph type="dt" sz="half" idx="10"/>
          </p:nvPr>
        </p:nvSpPr>
        <p:spPr/>
        <p:txBody>
          <a:bodyPr rtlCol="1"/>
          <a:lstStyle>
            <a:lvl1pPr>
              <a:defRPr>
                <a:latin typeface="Tahoma" panose="020B0604030504040204" pitchFamily="34" charset="0"/>
                <a:ea typeface="Tahoma" panose="020B0604030504040204" pitchFamily="34" charset="0"/>
                <a:cs typeface="Tahoma" panose="020B0604030504040204" pitchFamily="34" charset="0"/>
              </a:defRPr>
            </a:lvl1pPr>
          </a:lstStyle>
          <a:p>
            <a:fld id="{B7D0E6D8-C907-4C24-8D9D-11CF9E45280B}" type="datetime8">
              <a:rPr lang="he-IL" smtClean="0"/>
              <a:pPr/>
              <a:t>03 אוגוסט 20</a:t>
            </a:fld>
            <a:endParaRPr lang="he-IL" dirty="0"/>
          </a:p>
        </p:txBody>
      </p:sp>
      <p:sp>
        <p:nvSpPr>
          <p:cNvPr id="8" name="מציין מיקום כותרת תחתונה 7"/>
          <p:cNvSpPr>
            <a:spLocks noGrp="1"/>
          </p:cNvSpPr>
          <p:nvPr>
            <p:ph type="ftr" sz="quarter" idx="11"/>
          </p:nvPr>
        </p:nvSpPr>
        <p:spPr/>
        <p:txBody>
          <a:bodyPr rtlCol="1"/>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he-IL" noProof="0" dirty="0"/>
          </a:p>
        </p:txBody>
      </p:sp>
      <p:sp>
        <p:nvSpPr>
          <p:cNvPr id="9" name="מציין מיקום של מספר שקופית 8"/>
          <p:cNvSpPr>
            <a:spLocks noGrp="1"/>
          </p:cNvSpPr>
          <p:nvPr>
            <p:ph type="sldNum" sz="quarter" idx="12"/>
          </p:nvPr>
        </p:nvSpPr>
        <p:spPr/>
        <p:txBody>
          <a:bodyPr rtlCol="1"/>
          <a:lstStyle>
            <a:lvl1pPr>
              <a:defRPr>
                <a:latin typeface="Tahoma" panose="020B0604030504040204" pitchFamily="34" charset="0"/>
                <a:ea typeface="Tahoma" panose="020B0604030504040204" pitchFamily="34" charset="0"/>
                <a:cs typeface="Tahoma" panose="020B0604030504040204" pitchFamily="34" charset="0"/>
              </a:defRPr>
            </a:lvl1pPr>
          </a:lstStyle>
          <a:p>
            <a:fld id="{2A013F82-EE5E-44EE-A61D-E31C6657F26F}" type="slidenum">
              <a:rPr lang="he-IL" noProof="0" smtClean="0"/>
              <a:pPr/>
              <a:t>‹#›</a:t>
            </a:fld>
            <a:endParaRPr lang="he-IL" noProof="0" dirty="0"/>
          </a:p>
        </p:txBody>
      </p:sp>
    </p:spTree>
    <p:extLst>
      <p:ext uri="{BB962C8B-B14F-4D97-AF65-F5344CB8AC3E}">
        <p14:creationId xmlns:p14="http://schemas.microsoft.com/office/powerpoint/2010/main" val="845608146"/>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rtlCol="1"/>
          <a:lstStyle/>
          <a:p>
            <a:pPr rtl="1"/>
            <a:r>
              <a:rPr lang="he-IL" noProof="0"/>
              <a:t>לחץ כדי לערוך סגנון כותרת של תבנית בסיס</a:t>
            </a:r>
            <a:endParaRPr lang="he-IL" noProof="0" dirty="0"/>
          </a:p>
        </p:txBody>
      </p:sp>
      <p:sp>
        <p:nvSpPr>
          <p:cNvPr id="3" name="מציין מיקום תאריך 2"/>
          <p:cNvSpPr>
            <a:spLocks noGrp="1"/>
          </p:cNvSpPr>
          <p:nvPr>
            <p:ph type="dt" sz="half" idx="10"/>
          </p:nvPr>
        </p:nvSpPr>
        <p:spPr/>
        <p:txBody>
          <a:bodyPr rtlCol="1"/>
          <a:lstStyle>
            <a:lvl1pPr>
              <a:defRPr/>
            </a:lvl1pPr>
          </a:lstStyle>
          <a:p>
            <a:fld id="{63962DC1-B8BD-4928-A135-BAF072F87775}" type="datetime8">
              <a:rPr lang="he-IL" smtClean="0"/>
              <a:pPr/>
              <a:t>03 אוגוסט 20</a:t>
            </a:fld>
            <a:endParaRPr lang="he-IL" dirty="0"/>
          </a:p>
        </p:txBody>
      </p:sp>
      <p:sp>
        <p:nvSpPr>
          <p:cNvPr id="4" name="מציין מיקום כותרת תחתונה 3"/>
          <p:cNvSpPr>
            <a:spLocks noGrp="1"/>
          </p:cNvSpPr>
          <p:nvPr>
            <p:ph type="ftr" sz="quarter" idx="11"/>
          </p:nvPr>
        </p:nvSpPr>
        <p:spPr/>
        <p:txBody>
          <a:bodyPr rtlCol="1"/>
          <a:lstStyle/>
          <a:p>
            <a:pPr rtl="1"/>
            <a:endParaRPr lang="he-IL" noProof="0" dirty="0"/>
          </a:p>
        </p:txBody>
      </p:sp>
      <p:sp>
        <p:nvSpPr>
          <p:cNvPr id="5" name="מציין מיקום של מספר שקופית 4"/>
          <p:cNvSpPr>
            <a:spLocks noGrp="1"/>
          </p:cNvSpPr>
          <p:nvPr>
            <p:ph type="sldNum" sz="quarter" idx="12"/>
          </p:nvPr>
        </p:nvSpPr>
        <p:spPr/>
        <p:txBody>
          <a:bodyPr rtlCol="1"/>
          <a:lstStyle/>
          <a:p>
            <a:pPr rtl="1"/>
            <a:fld id="{2A013F82-EE5E-44EE-A61D-E31C6657F26F}" type="slidenum">
              <a:rPr lang="he-IL" noProof="0"/>
              <a:t>‹#›</a:t>
            </a:fld>
            <a:endParaRPr lang="he-IL" noProof="0" dirty="0"/>
          </a:p>
        </p:txBody>
      </p:sp>
    </p:spTree>
    <p:extLst>
      <p:ext uri="{BB962C8B-B14F-4D97-AF65-F5344CB8AC3E}">
        <p14:creationId xmlns:p14="http://schemas.microsoft.com/office/powerpoint/2010/main" val="3072508702"/>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bg>
      <p:bgPr>
        <a:solidFill>
          <a:schemeClr val="bg2"/>
        </a:solidFill>
        <a:effectLst/>
      </p:bgPr>
    </p:bg>
    <p:spTree>
      <p:nvGrpSpPr>
        <p:cNvPr id="1" name=""/>
        <p:cNvGrpSpPr/>
        <p:nvPr/>
      </p:nvGrpSpPr>
      <p:grpSpPr>
        <a:xfrm>
          <a:off x="0" y="0"/>
          <a:ext cx="0" cy="0"/>
          <a:chOff x="0" y="0"/>
          <a:chExt cx="0" cy="0"/>
        </a:xfrm>
      </p:grpSpPr>
      <p:sp>
        <p:nvSpPr>
          <p:cNvPr id="2" name="מציין מיקום תאריך 1"/>
          <p:cNvSpPr>
            <a:spLocks noGrp="1"/>
          </p:cNvSpPr>
          <p:nvPr>
            <p:ph type="dt" sz="half" idx="10"/>
          </p:nvPr>
        </p:nvSpPr>
        <p:spPr/>
        <p:txBody>
          <a:bodyPr rtlCol="1"/>
          <a:lstStyle>
            <a:lvl1pPr>
              <a:defRPr/>
            </a:lvl1pPr>
          </a:lstStyle>
          <a:p>
            <a:fld id="{AC697E99-AED0-4DE1-92D1-EE330CDD0AC8}" type="datetime8">
              <a:rPr lang="he-IL" smtClean="0"/>
              <a:pPr/>
              <a:t>03 אוגוסט 20</a:t>
            </a:fld>
            <a:endParaRPr lang="he-IL" dirty="0"/>
          </a:p>
        </p:txBody>
      </p:sp>
      <p:sp>
        <p:nvSpPr>
          <p:cNvPr id="3" name="מציין מיקום כותרת תחתונה 2"/>
          <p:cNvSpPr>
            <a:spLocks noGrp="1"/>
          </p:cNvSpPr>
          <p:nvPr>
            <p:ph type="ftr" sz="quarter" idx="11"/>
          </p:nvPr>
        </p:nvSpPr>
        <p:spPr/>
        <p:txBody>
          <a:bodyPr rtlCol="1"/>
          <a:lstStyle/>
          <a:p>
            <a:pPr rtl="1"/>
            <a:endParaRPr lang="he-IL" noProof="0" dirty="0"/>
          </a:p>
        </p:txBody>
      </p:sp>
      <p:sp>
        <p:nvSpPr>
          <p:cNvPr id="4" name="מציין מיקום של מספר שקופית 3"/>
          <p:cNvSpPr>
            <a:spLocks noGrp="1"/>
          </p:cNvSpPr>
          <p:nvPr>
            <p:ph type="sldNum" sz="quarter" idx="12"/>
          </p:nvPr>
        </p:nvSpPr>
        <p:spPr/>
        <p:txBody>
          <a:bodyPr rtlCol="1"/>
          <a:lstStyle/>
          <a:p>
            <a:pPr rtl="1"/>
            <a:fld id="{2A013F82-EE5E-44EE-A61D-E31C6657F26F}" type="slidenum">
              <a:rPr lang="he-IL" noProof="0"/>
              <a:t>‹#›</a:t>
            </a:fld>
            <a:endParaRPr lang="he-IL" noProof="0" dirty="0"/>
          </a:p>
        </p:txBody>
      </p:sp>
    </p:spTree>
    <p:extLst>
      <p:ext uri="{BB962C8B-B14F-4D97-AF65-F5344CB8AC3E}">
        <p14:creationId xmlns:p14="http://schemas.microsoft.com/office/powerpoint/2010/main" val="2273460347"/>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7620397" y="2015490"/>
            <a:ext cx="3597544" cy="2667000"/>
          </a:xfrm>
        </p:spPr>
        <p:txBody>
          <a:bodyPr rtlCol="1" anchor="b">
            <a:noAutofit/>
          </a:bodyPr>
          <a:lstStyle>
            <a:lvl1pPr algn="r" rtl="1">
              <a:lnSpc>
                <a:spcPct val="90000"/>
              </a:lnSpc>
              <a:defRPr sz="3600" b="0" baseline="0">
                <a:solidFill>
                  <a:schemeClr val="tx1"/>
                </a:solidFill>
              </a:defRPr>
            </a:lvl1pPr>
          </a:lstStyle>
          <a:p>
            <a:pPr rtl="1"/>
            <a:r>
              <a:rPr lang="he-IL" noProof="0"/>
              <a:t>לחץ כדי לערוך סגנון כותרת של תבנית בסיס</a:t>
            </a:r>
            <a:endParaRPr lang="he-IL" noProof="0" dirty="0"/>
          </a:p>
        </p:txBody>
      </p:sp>
      <p:sp>
        <p:nvSpPr>
          <p:cNvPr id="3" name="מציין מיקום תוכן 2"/>
          <p:cNvSpPr>
            <a:spLocks noGrp="1"/>
          </p:cNvSpPr>
          <p:nvPr>
            <p:ph idx="1"/>
          </p:nvPr>
        </p:nvSpPr>
        <p:spPr>
          <a:xfrm>
            <a:off x="913050" y="824593"/>
            <a:ext cx="6402467" cy="5334000"/>
          </a:xfrm>
        </p:spPr>
        <p:txBody>
          <a:bodyPr rtlCol="1">
            <a:normAutofit/>
          </a:bodyPr>
          <a:lstStyle>
            <a:lvl1pPr algn="r" rtl="1">
              <a:defRPr sz="2400"/>
            </a:lvl1pPr>
            <a:lvl2pPr algn="r" rtl="1">
              <a:defRPr sz="2000"/>
            </a:lvl2pPr>
            <a:lvl3pPr algn="r" rtl="1">
              <a:defRPr sz="1800"/>
            </a:lvl3pPr>
            <a:lvl4pPr algn="r" rtl="1">
              <a:defRPr sz="1600"/>
            </a:lvl4pPr>
            <a:lvl5pPr algn="r" rtl="1">
              <a:defRPr sz="1600"/>
            </a:lvl5pPr>
            <a:lvl6pPr algn="r" rtl="1">
              <a:defRPr sz="1600"/>
            </a:lvl6pPr>
            <a:lvl7pPr algn="r" rtl="1">
              <a:defRPr sz="1600"/>
            </a:lvl7pPr>
            <a:lvl8pPr algn="r" rtl="1">
              <a:defRPr sz="1600"/>
            </a:lvl8pPr>
            <a:lvl9pPr algn="r" rtl="1">
              <a:defRPr sz="1600"/>
            </a:lvl9pPr>
          </a:lstStyle>
          <a:p>
            <a:pPr lvl="0" rtl="1"/>
            <a:r>
              <a:rPr lang="he-IL" noProof="0"/>
              <a:t>ערוך סגנונות טקסט של תבנית בסיס</a:t>
            </a:r>
          </a:p>
          <a:p>
            <a:pPr lvl="1" rtl="1"/>
            <a:r>
              <a:rPr lang="he-IL" noProof="0"/>
              <a:t>רמה שניה</a:t>
            </a:r>
          </a:p>
          <a:p>
            <a:pPr lvl="2" rtl="1"/>
            <a:r>
              <a:rPr lang="he-IL" noProof="0"/>
              <a:t>רמה שלישית</a:t>
            </a:r>
          </a:p>
          <a:p>
            <a:pPr lvl="3" rtl="1"/>
            <a:r>
              <a:rPr lang="he-IL" noProof="0"/>
              <a:t>רמה רביעית</a:t>
            </a:r>
          </a:p>
          <a:p>
            <a:pPr lvl="4" rtl="1"/>
            <a:r>
              <a:rPr lang="he-IL" noProof="0"/>
              <a:t>רמה חמישית</a:t>
            </a:r>
            <a:endParaRPr lang="he-IL" noProof="0" dirty="0"/>
          </a:p>
        </p:txBody>
      </p:sp>
      <p:sp>
        <p:nvSpPr>
          <p:cNvPr id="4" name="מציין מיקום טקסט 3"/>
          <p:cNvSpPr>
            <a:spLocks noGrp="1"/>
          </p:cNvSpPr>
          <p:nvPr>
            <p:ph type="body" sz="half" idx="2"/>
          </p:nvPr>
        </p:nvSpPr>
        <p:spPr>
          <a:xfrm>
            <a:off x="7620397" y="4786993"/>
            <a:ext cx="3582332" cy="1371600"/>
          </a:xfrm>
        </p:spPr>
        <p:txBody>
          <a:bodyPr rtlCol="1">
            <a:normAutofit/>
          </a:bodyPr>
          <a:lstStyle>
            <a:lvl1pPr marL="0" indent="0" algn="r" rtl="1">
              <a:lnSpc>
                <a:spcPct val="90000"/>
              </a:lnSpc>
              <a:spcBef>
                <a:spcPts val="1200"/>
              </a:spcBef>
              <a:buNone/>
              <a:defRPr sz="1800"/>
            </a:lvl1pPr>
            <a:lvl2pPr marL="457200" indent="0" algn="r" rtl="1">
              <a:buNone/>
              <a:defRPr sz="1200"/>
            </a:lvl2pPr>
            <a:lvl3pPr marL="914400" indent="0" algn="r" rtl="1">
              <a:buNone/>
              <a:defRPr sz="1000"/>
            </a:lvl3pPr>
            <a:lvl4pPr marL="1371600" indent="0" algn="r" rtl="1">
              <a:buNone/>
              <a:defRPr sz="900"/>
            </a:lvl4pPr>
            <a:lvl5pPr marL="1828800" indent="0" algn="r" rtl="1">
              <a:buNone/>
              <a:defRPr sz="900"/>
            </a:lvl5pPr>
            <a:lvl6pPr marL="2286000" indent="0" algn="r" rtl="1">
              <a:buNone/>
              <a:defRPr sz="900"/>
            </a:lvl6pPr>
            <a:lvl7pPr marL="2743200" indent="0" algn="r" rtl="1">
              <a:buNone/>
              <a:defRPr sz="900"/>
            </a:lvl7pPr>
            <a:lvl8pPr marL="3200400" indent="0" algn="r" rtl="1">
              <a:buNone/>
              <a:defRPr sz="900"/>
            </a:lvl8pPr>
            <a:lvl9pPr marL="3657600" indent="0" algn="r" rtl="1">
              <a:buNone/>
              <a:defRPr sz="900"/>
            </a:lvl9pPr>
          </a:lstStyle>
          <a:p>
            <a:pPr lvl="0" rtl="1"/>
            <a:r>
              <a:rPr lang="he-IL" noProof="0"/>
              <a:t>ערוך סגנונות טקסט של תבנית בסיס</a:t>
            </a:r>
          </a:p>
        </p:txBody>
      </p:sp>
      <p:sp>
        <p:nvSpPr>
          <p:cNvPr id="5" name="מציין מיקום תאריך 4"/>
          <p:cNvSpPr>
            <a:spLocks noGrp="1"/>
          </p:cNvSpPr>
          <p:nvPr>
            <p:ph type="dt" sz="half" idx="10"/>
          </p:nvPr>
        </p:nvSpPr>
        <p:spPr/>
        <p:txBody>
          <a:bodyPr rtlCol="1"/>
          <a:lstStyle>
            <a:lvl1pPr>
              <a:defRPr/>
            </a:lvl1pPr>
          </a:lstStyle>
          <a:p>
            <a:fld id="{EF314660-FF17-479A-9ECA-198AA1EEE574}" type="datetime8">
              <a:rPr lang="he-IL" smtClean="0"/>
              <a:pPr/>
              <a:t>03 אוגוסט 20</a:t>
            </a:fld>
            <a:endParaRPr lang="he-IL" dirty="0"/>
          </a:p>
        </p:txBody>
      </p:sp>
      <p:sp>
        <p:nvSpPr>
          <p:cNvPr id="6" name="מציין מיקום כותרת תחתונה 5"/>
          <p:cNvSpPr>
            <a:spLocks noGrp="1"/>
          </p:cNvSpPr>
          <p:nvPr>
            <p:ph type="ftr" sz="quarter" idx="11"/>
          </p:nvPr>
        </p:nvSpPr>
        <p:spPr/>
        <p:txBody>
          <a:bodyPr rtlCol="1"/>
          <a:lstStyle/>
          <a:p>
            <a:pPr rtl="1"/>
            <a:endParaRPr lang="he-IL" noProof="0" dirty="0"/>
          </a:p>
        </p:txBody>
      </p:sp>
      <p:sp>
        <p:nvSpPr>
          <p:cNvPr id="7" name="מציין מיקום של מספר שקופית 6"/>
          <p:cNvSpPr>
            <a:spLocks noGrp="1"/>
          </p:cNvSpPr>
          <p:nvPr>
            <p:ph type="sldNum" sz="quarter" idx="12"/>
          </p:nvPr>
        </p:nvSpPr>
        <p:spPr/>
        <p:txBody>
          <a:bodyPr rtlCol="1"/>
          <a:lstStyle/>
          <a:p>
            <a:pPr rtl="1"/>
            <a:fld id="{2A013F82-EE5E-44EE-A61D-E31C6657F26F}" type="slidenum">
              <a:rPr lang="he-IL" noProof="0"/>
              <a:t>‹#›</a:t>
            </a:fld>
            <a:endParaRPr lang="he-IL" noProof="0" dirty="0"/>
          </a:p>
        </p:txBody>
      </p:sp>
    </p:spTree>
    <p:extLst>
      <p:ext uri="{BB962C8B-B14F-4D97-AF65-F5344CB8AC3E}">
        <p14:creationId xmlns:p14="http://schemas.microsoft.com/office/powerpoint/2010/main" val="2183621583"/>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מציין מיקום תמונה 2"/>
          <p:cNvSpPr>
            <a:spLocks noGrp="1"/>
          </p:cNvSpPr>
          <p:nvPr>
            <p:ph type="pic" idx="1"/>
          </p:nvPr>
        </p:nvSpPr>
        <p:spPr>
          <a:xfrm>
            <a:off x="988671" y="714102"/>
            <a:ext cx="6402466" cy="5334000"/>
          </a:xfrm>
          <a:solidFill>
            <a:schemeClr val="bg2"/>
          </a:solidFill>
          <a:ln w="76200">
            <a:solidFill>
              <a:schemeClr val="tx1"/>
            </a:solidFill>
            <a:miter lim="800000"/>
          </a:ln>
        </p:spPr>
        <p:txBody>
          <a:bodyPr rtlCol="1">
            <a:normAutofit/>
          </a:bodyPr>
          <a:lstStyle>
            <a:lvl1pPr marL="0" indent="0" algn="ctr" rtl="1">
              <a:buNone/>
              <a:defRPr sz="2400"/>
            </a:lvl1pPr>
            <a:lvl2pPr marL="457200" indent="0" algn="r" rtl="1">
              <a:buNone/>
              <a:defRPr sz="2800"/>
            </a:lvl2pPr>
            <a:lvl3pPr marL="914400" indent="0" algn="r" rtl="1">
              <a:buNone/>
              <a:defRPr sz="2400"/>
            </a:lvl3pPr>
            <a:lvl4pPr marL="1371600" indent="0" algn="r" rtl="1">
              <a:buNone/>
              <a:defRPr sz="2000"/>
            </a:lvl4pPr>
            <a:lvl5pPr marL="1828800" indent="0" algn="r" rtl="1">
              <a:buNone/>
              <a:defRPr sz="2000"/>
            </a:lvl5pPr>
            <a:lvl6pPr marL="2286000" indent="0" algn="r" rtl="1">
              <a:buNone/>
              <a:defRPr sz="2000"/>
            </a:lvl6pPr>
            <a:lvl7pPr marL="2743200" indent="0" algn="r" rtl="1">
              <a:buNone/>
              <a:defRPr sz="2000"/>
            </a:lvl7pPr>
            <a:lvl8pPr marL="3200400" indent="0" algn="r" rtl="1">
              <a:buNone/>
              <a:defRPr sz="2000"/>
            </a:lvl8pPr>
            <a:lvl9pPr marL="3657600" indent="0" algn="r" rtl="1">
              <a:buNone/>
              <a:defRPr sz="2000"/>
            </a:lvl9pPr>
          </a:lstStyle>
          <a:p>
            <a:pPr rtl="1"/>
            <a:r>
              <a:rPr lang="he-IL" noProof="0"/>
              <a:t>לחץ על הסמל כדי להוסיף תמונה</a:t>
            </a:r>
            <a:endParaRPr lang="he-IL" noProof="0" dirty="0"/>
          </a:p>
        </p:txBody>
      </p:sp>
      <p:sp>
        <p:nvSpPr>
          <p:cNvPr id="2" name="כותרת 1"/>
          <p:cNvSpPr>
            <a:spLocks noGrp="1"/>
          </p:cNvSpPr>
          <p:nvPr>
            <p:ph type="title"/>
          </p:nvPr>
        </p:nvSpPr>
        <p:spPr>
          <a:xfrm>
            <a:off x="7696617" y="1939833"/>
            <a:ext cx="3597544" cy="2667000"/>
          </a:xfrm>
        </p:spPr>
        <p:txBody>
          <a:bodyPr rtlCol="1" anchor="b">
            <a:normAutofit/>
          </a:bodyPr>
          <a:lstStyle>
            <a:lvl1pPr algn="r" rtl="1">
              <a:lnSpc>
                <a:spcPct val="90000"/>
              </a:lnSpc>
              <a:defRPr sz="3600" b="0" i="0" baseline="0">
                <a:solidFill>
                  <a:schemeClr val="tx1"/>
                </a:solidFill>
              </a:defRPr>
            </a:lvl1pPr>
          </a:lstStyle>
          <a:p>
            <a:pPr rtl="1"/>
            <a:r>
              <a:rPr lang="he-IL" noProof="0"/>
              <a:t>לחץ כדי לערוך סגנון כותרת של תבנית בסיס</a:t>
            </a:r>
            <a:endParaRPr lang="he-IL" noProof="0" dirty="0"/>
          </a:p>
        </p:txBody>
      </p:sp>
      <p:sp>
        <p:nvSpPr>
          <p:cNvPr id="4" name="מציין מיקום טקסט 3"/>
          <p:cNvSpPr>
            <a:spLocks noGrp="1"/>
          </p:cNvSpPr>
          <p:nvPr>
            <p:ph type="body" sz="half" idx="2"/>
          </p:nvPr>
        </p:nvSpPr>
        <p:spPr>
          <a:xfrm>
            <a:off x="7706228" y="4683033"/>
            <a:ext cx="3582332" cy="1371600"/>
          </a:xfrm>
        </p:spPr>
        <p:txBody>
          <a:bodyPr rtlCol="1">
            <a:normAutofit/>
          </a:bodyPr>
          <a:lstStyle>
            <a:lvl1pPr marL="0" indent="0" algn="r" rtl="1">
              <a:lnSpc>
                <a:spcPct val="90000"/>
              </a:lnSpc>
              <a:spcBef>
                <a:spcPts val="1200"/>
              </a:spcBef>
              <a:buNone/>
              <a:defRPr sz="1800"/>
            </a:lvl1pPr>
            <a:lvl2pPr marL="457200" indent="0" algn="r" rtl="1">
              <a:buNone/>
              <a:defRPr sz="1200"/>
            </a:lvl2pPr>
            <a:lvl3pPr marL="914400" indent="0" algn="r" rtl="1">
              <a:buNone/>
              <a:defRPr sz="1000"/>
            </a:lvl3pPr>
            <a:lvl4pPr marL="1371600" indent="0" algn="r" rtl="1">
              <a:buNone/>
              <a:defRPr sz="900"/>
            </a:lvl4pPr>
            <a:lvl5pPr marL="1828800" indent="0" algn="r" rtl="1">
              <a:buNone/>
              <a:defRPr sz="900"/>
            </a:lvl5pPr>
            <a:lvl6pPr marL="2286000" indent="0" algn="r" rtl="1">
              <a:buNone/>
              <a:defRPr sz="900"/>
            </a:lvl6pPr>
            <a:lvl7pPr marL="2743200" indent="0" algn="r" rtl="1">
              <a:buNone/>
              <a:defRPr sz="900"/>
            </a:lvl7pPr>
            <a:lvl8pPr marL="3200400" indent="0" algn="r" rtl="1">
              <a:buNone/>
              <a:defRPr sz="900"/>
            </a:lvl8pPr>
            <a:lvl9pPr marL="3657600" indent="0" algn="r" rtl="1">
              <a:buNone/>
              <a:defRPr sz="900"/>
            </a:lvl9pPr>
          </a:lstStyle>
          <a:p>
            <a:pPr lvl="0" rtl="1"/>
            <a:r>
              <a:rPr lang="he-IL" noProof="0"/>
              <a:t>ערוך סגנונות טקסט של תבנית בסיס</a:t>
            </a:r>
          </a:p>
        </p:txBody>
      </p:sp>
      <p:sp>
        <p:nvSpPr>
          <p:cNvPr id="5" name="מציין מיקום תאריך 4"/>
          <p:cNvSpPr>
            <a:spLocks noGrp="1"/>
          </p:cNvSpPr>
          <p:nvPr>
            <p:ph type="dt" sz="half" idx="10"/>
          </p:nvPr>
        </p:nvSpPr>
        <p:spPr/>
        <p:txBody>
          <a:bodyPr rtlCol="1"/>
          <a:lstStyle>
            <a:lvl1pPr>
              <a:defRPr/>
            </a:lvl1pPr>
          </a:lstStyle>
          <a:p>
            <a:fld id="{0D797C58-6FD9-409C-B974-9785D604D0D3}" type="datetime8">
              <a:rPr lang="he-IL" smtClean="0"/>
              <a:pPr/>
              <a:t>03 אוגוסט 20</a:t>
            </a:fld>
            <a:endParaRPr lang="he-IL" dirty="0"/>
          </a:p>
        </p:txBody>
      </p:sp>
      <p:sp>
        <p:nvSpPr>
          <p:cNvPr id="6" name="מציין מיקום כותרת תחתונה 5"/>
          <p:cNvSpPr>
            <a:spLocks noGrp="1"/>
          </p:cNvSpPr>
          <p:nvPr>
            <p:ph type="ftr" sz="quarter" idx="11"/>
          </p:nvPr>
        </p:nvSpPr>
        <p:spPr/>
        <p:txBody>
          <a:bodyPr rtlCol="1"/>
          <a:lstStyle/>
          <a:p>
            <a:pPr rtl="1"/>
            <a:endParaRPr lang="he-IL" noProof="0" dirty="0"/>
          </a:p>
        </p:txBody>
      </p:sp>
      <p:sp>
        <p:nvSpPr>
          <p:cNvPr id="7" name="מציין מיקום של מספר שקופית 6"/>
          <p:cNvSpPr>
            <a:spLocks noGrp="1"/>
          </p:cNvSpPr>
          <p:nvPr>
            <p:ph type="sldNum" sz="quarter" idx="12"/>
          </p:nvPr>
        </p:nvSpPr>
        <p:spPr/>
        <p:txBody>
          <a:bodyPr rtlCol="1"/>
          <a:lstStyle/>
          <a:p>
            <a:pPr rtl="1"/>
            <a:fld id="{2A013F82-EE5E-44EE-A61D-E31C6657F26F}" type="slidenum">
              <a:rPr lang="he-IL" noProof="0"/>
              <a:pPr/>
              <a:t>‹#›</a:t>
            </a:fld>
            <a:endParaRPr lang="he-IL" noProof="0" dirty="0"/>
          </a:p>
        </p:txBody>
      </p:sp>
    </p:spTree>
    <p:extLst>
      <p:ext uri="{BB962C8B-B14F-4D97-AF65-F5344CB8AC3E}">
        <p14:creationId xmlns:p14="http://schemas.microsoft.com/office/powerpoint/2010/main" val="2831214758"/>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מציין מיקום כותרת 1"/>
          <p:cNvSpPr>
            <a:spLocks noGrp="1"/>
          </p:cNvSpPr>
          <p:nvPr>
            <p:ph type="title"/>
          </p:nvPr>
        </p:nvSpPr>
        <p:spPr>
          <a:xfrm>
            <a:off x="1522810" y="381000"/>
            <a:ext cx="9146383" cy="1371600"/>
          </a:xfrm>
          <a:prstGeom prst="rect">
            <a:avLst/>
          </a:prstGeom>
        </p:spPr>
        <p:txBody>
          <a:bodyPr vert="horz" lIns="91440" tIns="45720" rIns="91440" bIns="45720" rtlCol="1" anchor="b">
            <a:normAutofit/>
          </a:bodyPr>
          <a:lstStyle/>
          <a:p>
            <a:pPr rtl="1"/>
            <a:r>
              <a:rPr lang="he-IL" noProof="0" dirty="0"/>
              <a:t>לחץ כדי לערוך סגנון כותרת של תבנית בסיס</a:t>
            </a:r>
          </a:p>
        </p:txBody>
      </p:sp>
      <p:sp>
        <p:nvSpPr>
          <p:cNvPr id="3" name="מציין מיקום טקסט 2"/>
          <p:cNvSpPr>
            <a:spLocks noGrp="1"/>
          </p:cNvSpPr>
          <p:nvPr>
            <p:ph type="body" idx="1"/>
          </p:nvPr>
        </p:nvSpPr>
        <p:spPr>
          <a:xfrm>
            <a:off x="1522810" y="1904999"/>
            <a:ext cx="9136770" cy="4114801"/>
          </a:xfrm>
          <a:prstGeom prst="rect">
            <a:avLst/>
          </a:prstGeom>
        </p:spPr>
        <p:txBody>
          <a:bodyPr vert="horz" lIns="91440" tIns="45720" rIns="91440" bIns="45720" rtlCol="1">
            <a:normAutofit/>
          </a:bodyPr>
          <a:lstStyle/>
          <a:p>
            <a:pPr lvl="0" rtl="1"/>
            <a:r>
              <a:rPr lang="he-IL" noProof="0" dirty="0"/>
              <a:t>לחץ כדי לערוך סגנונות טקסט של תבנית בסיס</a:t>
            </a:r>
          </a:p>
          <a:p>
            <a:pPr lvl="1" rtl="1"/>
            <a:r>
              <a:rPr lang="he-IL" noProof="0" dirty="0"/>
              <a:t>רמה שניה</a:t>
            </a:r>
          </a:p>
          <a:p>
            <a:pPr lvl="2" rtl="1"/>
            <a:r>
              <a:rPr lang="he-IL" noProof="0" dirty="0"/>
              <a:t>רמה שלישית</a:t>
            </a:r>
          </a:p>
          <a:p>
            <a:pPr lvl="3" rtl="1"/>
            <a:r>
              <a:rPr lang="he-IL" noProof="0" dirty="0"/>
              <a:t>רמה רביעית</a:t>
            </a:r>
          </a:p>
          <a:p>
            <a:pPr lvl="4" rtl="1"/>
            <a:r>
              <a:rPr lang="he-IL" noProof="0" dirty="0"/>
              <a:t>רמה חמישית</a:t>
            </a:r>
          </a:p>
        </p:txBody>
      </p:sp>
      <p:sp>
        <p:nvSpPr>
          <p:cNvPr id="4" name="מציין מיקום תאריך 3"/>
          <p:cNvSpPr>
            <a:spLocks noGrp="1"/>
          </p:cNvSpPr>
          <p:nvPr>
            <p:ph type="dt" sz="half" idx="2"/>
          </p:nvPr>
        </p:nvSpPr>
        <p:spPr>
          <a:xfrm>
            <a:off x="2513667" y="6400800"/>
            <a:ext cx="1451178" cy="276228"/>
          </a:xfrm>
          <a:prstGeom prst="rect">
            <a:avLst/>
          </a:prstGeom>
        </p:spPr>
        <p:txBody>
          <a:bodyPr vert="horz" lIns="91440" tIns="45720" rIns="91440" bIns="45720" rtlCol="1" anchor="ctr"/>
          <a:lstStyle>
            <a:lvl1pPr algn="l" rtl="1">
              <a:defRPr sz="10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fld id="{0B048401-D412-4A8B-948E-220992EEE568}" type="datetime8">
              <a:rPr lang="he-IL" noProof="0" smtClean="0"/>
              <a:pPr/>
              <a:t>03 אוגוסט 20</a:t>
            </a:fld>
            <a:endParaRPr lang="he-IL" noProof="0" dirty="0"/>
          </a:p>
        </p:txBody>
      </p:sp>
      <p:sp>
        <p:nvSpPr>
          <p:cNvPr id="5" name="מציין מיקום כותרת תחתונה 4"/>
          <p:cNvSpPr>
            <a:spLocks noGrp="1"/>
          </p:cNvSpPr>
          <p:nvPr>
            <p:ph type="ftr" sz="quarter" idx="3"/>
          </p:nvPr>
        </p:nvSpPr>
        <p:spPr>
          <a:xfrm>
            <a:off x="4114283" y="6400800"/>
            <a:ext cx="6553707" cy="276228"/>
          </a:xfrm>
          <a:prstGeom prst="rect">
            <a:avLst/>
          </a:prstGeom>
        </p:spPr>
        <p:txBody>
          <a:bodyPr vert="horz" lIns="91440" tIns="45720" rIns="91440" bIns="45720" rtlCol="1" anchor="ctr"/>
          <a:lstStyle>
            <a:lvl1pPr algn="r" rtl="1">
              <a:defRPr sz="10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he-IL" noProof="0" dirty="0"/>
          </a:p>
        </p:txBody>
      </p:sp>
      <p:sp>
        <p:nvSpPr>
          <p:cNvPr id="6" name="מציין מיקום של מספר שקופית 5"/>
          <p:cNvSpPr>
            <a:spLocks noGrp="1"/>
          </p:cNvSpPr>
          <p:nvPr>
            <p:ph type="sldNum" sz="quarter" idx="4"/>
          </p:nvPr>
        </p:nvSpPr>
        <p:spPr>
          <a:xfrm>
            <a:off x="1522810" y="6400800"/>
            <a:ext cx="839018" cy="276228"/>
          </a:xfrm>
          <a:prstGeom prst="rect">
            <a:avLst/>
          </a:prstGeom>
        </p:spPr>
        <p:txBody>
          <a:bodyPr vert="horz" lIns="91440" tIns="45720" rIns="91440" bIns="45720" rtlCol="1" anchor="ctr"/>
          <a:lstStyle>
            <a:lvl1pPr algn="l" rtl="1">
              <a:defRPr sz="10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fld id="{2A013F82-EE5E-44EE-A61D-E31C6657F26F}" type="slidenum">
              <a:rPr lang="he-IL" noProof="0" smtClean="0"/>
              <a:pPr/>
              <a:t>‹#›</a:t>
            </a:fld>
            <a:endParaRPr lang="he-IL" noProof="0" dirty="0"/>
          </a:p>
        </p:txBody>
      </p:sp>
    </p:spTree>
    <p:extLst>
      <p:ext uri="{BB962C8B-B14F-4D97-AF65-F5344CB8AC3E}">
        <p14:creationId xmlns:p14="http://schemas.microsoft.com/office/powerpoint/2010/main" val="5511326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txStyles>
    <p:titleStyle>
      <a:lvl1pPr algn="r" defTabSz="914400" rtl="1" eaLnBrk="1" latinLnBrk="0" hangingPunct="1">
        <a:lnSpc>
          <a:spcPct val="90000"/>
        </a:lnSpc>
        <a:spcBef>
          <a:spcPct val="0"/>
        </a:spcBef>
        <a:buNone/>
        <a:defRPr sz="3600" kern="1200" spc="1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3838" indent="-223838" algn="r" defTabSz="914400" rtl="1"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63550" indent="-231775" algn="r" defTabSz="914400" rtl="1"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682625" indent="-219075" algn="r" defTabSz="914400" rtl="1"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857250" indent="-174625" algn="r" defTabSz="914400" rtl="1"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030288" indent="-173038" algn="r" defTabSz="914400" rtl="1"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207008" indent="-173736" algn="r" defTabSz="914400" rtl="1"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r" defTabSz="914400" rtl="1"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r" defTabSz="914400" rtl="1"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r" defTabSz="914400" rtl="1"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slide" Target="slide14.xml"/><Relationship Id="rId1" Type="http://schemas.openxmlformats.org/officeDocument/2006/relationships/slideLayout" Target="../slideLayouts/slideLayout2.xml"/><Relationship Id="rId4" Type="http://schemas.openxmlformats.org/officeDocument/2006/relationships/slide" Target="slide15.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slide" Target="slide23.xml"/><Relationship Id="rId4" Type="http://schemas.openxmlformats.org/officeDocument/2006/relationships/slide" Target="slide20.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slide" Target="slide56.xml"/><Relationship Id="rId4" Type="http://schemas.openxmlformats.org/officeDocument/2006/relationships/slide" Target="slide5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slide" Target="slide4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slide" Target="slide4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slide" Target="slide46.xml"/><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56.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www.kolzchut.org.il/he/%D7%A4%D7%99%D7%A6%D7%95%D7%99%D7%99_%D7%A4%D7%99%D7%98%D7%95%D7%A8%D7%99%D7%9D"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https://www.kolzchut.org.il/he/%D7%A0%D7%99%D7%9B%D7%95%D7%99_%D7%9E%D7%A1_%D7%94%D7%9B%D7%A0%D7%A1%D7%94_%D7%9E%D7%A4%D7%99%D7%A6%D7%95%D7%99%D7%99_%D7%A4%D7%99%D7%98%D7%95%D7%A8%D7%99%D7%9D"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5DBAB190-3069-4066-9DA1-25C392BEB9C2}"/>
              </a:ext>
            </a:extLst>
          </p:cNvPr>
          <p:cNvSpPr>
            <a:spLocks noGrp="1"/>
          </p:cNvSpPr>
          <p:nvPr>
            <p:ph type="title"/>
          </p:nvPr>
        </p:nvSpPr>
        <p:spPr>
          <a:xfrm>
            <a:off x="2609396" y="1207228"/>
            <a:ext cx="6973208" cy="2669828"/>
          </a:xfrm>
        </p:spPr>
        <p:txBody>
          <a:bodyPr>
            <a:noAutofit/>
          </a:bodyPr>
          <a:lstStyle/>
          <a:p>
            <a:pPr algn="ctr">
              <a:lnSpc>
                <a:spcPct val="150000"/>
              </a:lnSpc>
            </a:pPr>
            <a:r>
              <a:rPr lang="he-IL" sz="4400" dirty="0"/>
              <a:t>קורס הכוונה לפרישה</a:t>
            </a:r>
            <a:br>
              <a:rPr lang="he-IL" sz="4400" dirty="0"/>
            </a:br>
            <a:fld id="{7A1F8EFF-D899-45AA-BBBE-B8F8C87C4646}" type="datetime11">
              <a:rPr lang="he-IL" sz="4400" smtClean="0"/>
              <a:t>יום שני 03 אוגוסט 2020</a:t>
            </a:fld>
            <a:br>
              <a:rPr lang="he-IL" sz="4400" dirty="0"/>
            </a:br>
            <a:r>
              <a:rPr lang="he-IL" sz="4400" dirty="0"/>
              <a:t>מפגש 1 מתוך 3</a:t>
            </a:r>
          </a:p>
        </p:txBody>
      </p:sp>
      <p:sp>
        <p:nvSpPr>
          <p:cNvPr id="7" name="מלבן 6">
            <a:extLst>
              <a:ext uri="{FF2B5EF4-FFF2-40B4-BE49-F238E27FC236}">
                <a16:creationId xmlns:a16="http://schemas.microsoft.com/office/drawing/2014/main" id="{B4F0D494-B5DA-417A-A3B0-5700B5333161}"/>
              </a:ext>
            </a:extLst>
          </p:cNvPr>
          <p:cNvSpPr/>
          <p:nvPr/>
        </p:nvSpPr>
        <p:spPr>
          <a:xfrm>
            <a:off x="4400587" y="5065997"/>
            <a:ext cx="3610283" cy="584775"/>
          </a:xfrm>
          <a:prstGeom prst="rect">
            <a:avLst/>
          </a:prstGeom>
        </p:spPr>
        <p:txBody>
          <a:bodyPr wrap="none">
            <a:spAutoFit/>
          </a:bodyPr>
          <a:lstStyle/>
          <a:p>
            <a:r>
              <a:rPr lang="he-IL" sz="3200" spc="100" dirty="0">
                <a:solidFill>
                  <a:prstClr val="white"/>
                </a:solidFill>
                <a:latin typeface="Tahoma" panose="020B0604030504040204" pitchFamily="34" charset="0"/>
                <a:ea typeface="Tahoma" panose="020B0604030504040204" pitchFamily="34" charset="0"/>
                <a:cs typeface="Tahoma" panose="020B0604030504040204" pitchFamily="34" charset="0"/>
              </a:rPr>
              <a:t>הרצאה וירטואלית</a:t>
            </a:r>
            <a:endParaRPr lang="he-IL" dirty="0"/>
          </a:p>
        </p:txBody>
      </p:sp>
    </p:spTree>
    <p:extLst>
      <p:ext uri="{BB962C8B-B14F-4D97-AF65-F5344CB8AC3E}">
        <p14:creationId xmlns:p14="http://schemas.microsoft.com/office/powerpoint/2010/main" val="4252771224"/>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5DBAB190-3069-4066-9DA1-25C392BEB9C2}"/>
              </a:ext>
            </a:extLst>
          </p:cNvPr>
          <p:cNvSpPr>
            <a:spLocks noGrp="1"/>
          </p:cNvSpPr>
          <p:nvPr>
            <p:ph type="title"/>
          </p:nvPr>
        </p:nvSpPr>
        <p:spPr>
          <a:xfrm>
            <a:off x="6363478" y="102636"/>
            <a:ext cx="5300602" cy="751397"/>
          </a:xfrm>
        </p:spPr>
        <p:txBody>
          <a:bodyPr>
            <a:noAutofit/>
          </a:bodyPr>
          <a:lstStyle/>
          <a:p>
            <a:r>
              <a:rPr lang="he-IL" sz="4400" dirty="0"/>
              <a:t>הגדרת פרישה</a:t>
            </a:r>
          </a:p>
        </p:txBody>
      </p:sp>
      <p:sp>
        <p:nvSpPr>
          <p:cNvPr id="3" name="תיבת טקסט 2">
            <a:extLst>
              <a:ext uri="{FF2B5EF4-FFF2-40B4-BE49-F238E27FC236}">
                <a16:creationId xmlns:a16="http://schemas.microsoft.com/office/drawing/2014/main" id="{A678889E-8D5D-45DB-9AFF-F73BDD0F1738}"/>
              </a:ext>
            </a:extLst>
          </p:cNvPr>
          <p:cNvSpPr txBox="1"/>
          <p:nvPr/>
        </p:nvSpPr>
        <p:spPr>
          <a:xfrm>
            <a:off x="333955" y="1327868"/>
            <a:ext cx="11469269" cy="3252365"/>
          </a:xfrm>
          <a:prstGeom prst="rect">
            <a:avLst/>
          </a:prstGeom>
          <a:noFill/>
        </p:spPr>
        <p:txBody>
          <a:bodyPr wrap="square" rtlCol="1">
            <a:spAutoFit/>
          </a:bodyPr>
          <a:lstStyle/>
          <a:p>
            <a:pPr>
              <a:lnSpc>
                <a:spcPct val="150000"/>
              </a:lnSpc>
            </a:pPr>
            <a:r>
              <a:rPr lang="he-IL" sz="2800" dirty="0"/>
              <a:t>פרישה לגמלאות היא סיום העבודה בעיקר עקב </a:t>
            </a:r>
            <a:r>
              <a:rPr lang="he-IL" sz="2800" b="1" dirty="0">
                <a:solidFill>
                  <a:srgbClr val="FFFF00"/>
                </a:solidFill>
              </a:rPr>
              <a:t>גיל</a:t>
            </a:r>
            <a:r>
              <a:rPr lang="he-IL" sz="2800" dirty="0"/>
              <a:t> (בין אם הגעה לגיל פרישה, או גיל אחר) או מסיבות אחרות (כגון בריאות). </a:t>
            </a:r>
          </a:p>
          <a:p>
            <a:pPr>
              <a:lnSpc>
                <a:spcPct val="150000"/>
              </a:lnSpc>
            </a:pPr>
            <a:r>
              <a:rPr lang="he-IL" sz="2800" dirty="0"/>
              <a:t>בעקבות הפרישה לגמלאות מקבל האדם במקרים רבים, פנסיה מקרן פנסיה </a:t>
            </a:r>
            <a:r>
              <a:rPr lang="he-IL" sz="2800" b="1" dirty="0">
                <a:solidFill>
                  <a:srgbClr val="FFFF00"/>
                </a:solidFill>
              </a:rPr>
              <a:t>ו/או </a:t>
            </a:r>
            <a:r>
              <a:rPr lang="he-IL" sz="2800" dirty="0"/>
              <a:t>ביטוח המנהלים </a:t>
            </a:r>
            <a:r>
              <a:rPr lang="he-IL" sz="2800" b="1" dirty="0">
                <a:solidFill>
                  <a:srgbClr val="FFFF00"/>
                </a:solidFill>
              </a:rPr>
              <a:t>ו/או </a:t>
            </a:r>
            <a:r>
              <a:rPr lang="he-IL" sz="2800" dirty="0"/>
              <a:t>מהמעביד.</a:t>
            </a:r>
          </a:p>
          <a:p>
            <a:pPr marL="285750" indent="-285750">
              <a:lnSpc>
                <a:spcPct val="150000"/>
              </a:lnSpc>
              <a:buFont typeface="Arial" panose="020B0604020202020204" pitchFamily="34" charset="0"/>
              <a:buChar char="•"/>
            </a:pPr>
            <a:endParaRPr lang="he-IL" sz="2800" dirty="0"/>
          </a:p>
        </p:txBody>
      </p:sp>
      <p:cxnSp>
        <p:nvCxnSpPr>
          <p:cNvPr id="9" name="מחבר ישר 8">
            <a:extLst>
              <a:ext uri="{FF2B5EF4-FFF2-40B4-BE49-F238E27FC236}">
                <a16:creationId xmlns:a16="http://schemas.microsoft.com/office/drawing/2014/main" id="{60F42B50-CB47-4EAF-A815-9767638E5E56}"/>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0536695"/>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5DBAB190-3069-4066-9DA1-25C392BEB9C2}"/>
              </a:ext>
            </a:extLst>
          </p:cNvPr>
          <p:cNvSpPr>
            <a:spLocks noGrp="1"/>
          </p:cNvSpPr>
          <p:nvPr>
            <p:ph type="title"/>
          </p:nvPr>
        </p:nvSpPr>
        <p:spPr>
          <a:xfrm>
            <a:off x="6363478" y="102636"/>
            <a:ext cx="5300602" cy="751397"/>
          </a:xfrm>
        </p:spPr>
        <p:txBody>
          <a:bodyPr>
            <a:noAutofit/>
          </a:bodyPr>
          <a:lstStyle/>
          <a:p>
            <a:r>
              <a:rPr lang="he-IL" sz="4400" dirty="0"/>
              <a:t>הגדרת גיל פרישה</a:t>
            </a:r>
          </a:p>
        </p:txBody>
      </p:sp>
      <p:sp>
        <p:nvSpPr>
          <p:cNvPr id="3" name="תיבת טקסט 2">
            <a:extLst>
              <a:ext uri="{FF2B5EF4-FFF2-40B4-BE49-F238E27FC236}">
                <a16:creationId xmlns:a16="http://schemas.microsoft.com/office/drawing/2014/main" id="{A678889E-8D5D-45DB-9AFF-F73BDD0F1738}"/>
              </a:ext>
            </a:extLst>
          </p:cNvPr>
          <p:cNvSpPr txBox="1"/>
          <p:nvPr/>
        </p:nvSpPr>
        <p:spPr>
          <a:xfrm>
            <a:off x="333955" y="1327868"/>
            <a:ext cx="11469269" cy="3252365"/>
          </a:xfrm>
          <a:prstGeom prst="rect">
            <a:avLst/>
          </a:prstGeom>
          <a:noFill/>
        </p:spPr>
        <p:txBody>
          <a:bodyPr wrap="square" rtlCol="1">
            <a:spAutoFit/>
          </a:bodyPr>
          <a:lstStyle/>
          <a:p>
            <a:pPr>
              <a:lnSpc>
                <a:spcPct val="150000"/>
              </a:lnSpc>
            </a:pPr>
            <a:r>
              <a:rPr lang="he-IL" sz="2800" dirty="0"/>
              <a:t>בישראל נקבע גיל הפרישה בחוק גיל פרישה. </a:t>
            </a:r>
            <a:r>
              <a:rPr lang="he-IL" sz="2800" b="1" dirty="0">
                <a:solidFill>
                  <a:srgbClr val="FFFF00"/>
                </a:solidFill>
              </a:rPr>
              <a:t>גיל פרישת חובה הוא 67 שנה</a:t>
            </a:r>
            <a:r>
              <a:rPr lang="he-IL" sz="2800" dirty="0"/>
              <a:t>, ובגיל זה </a:t>
            </a:r>
            <a:r>
              <a:rPr lang="he-IL" sz="2800" b="1" dirty="0">
                <a:solidFill>
                  <a:srgbClr val="FFFF00"/>
                </a:solidFill>
              </a:rPr>
              <a:t>רשאי</a:t>
            </a:r>
            <a:r>
              <a:rPr lang="he-IL" sz="2800" dirty="0"/>
              <a:t> המעביד להורות לעובד לפרוש לגמלאות. </a:t>
            </a:r>
            <a:r>
              <a:rPr lang="he-IL" sz="2800" b="1" dirty="0">
                <a:solidFill>
                  <a:srgbClr val="FFFF00"/>
                </a:solidFill>
              </a:rPr>
              <a:t>נשים</a:t>
            </a:r>
            <a:r>
              <a:rPr lang="he-IL" sz="2800" dirty="0"/>
              <a:t> </a:t>
            </a:r>
            <a:r>
              <a:rPr lang="he-IL" sz="2800" b="1" dirty="0">
                <a:solidFill>
                  <a:srgbClr val="FFFF00"/>
                </a:solidFill>
              </a:rPr>
              <a:t>רשאיות</a:t>
            </a:r>
            <a:r>
              <a:rPr lang="he-IL" sz="2800" dirty="0"/>
              <a:t> לפרוש כבר </a:t>
            </a:r>
            <a:r>
              <a:rPr lang="he-IL" sz="2800" b="1" dirty="0">
                <a:solidFill>
                  <a:srgbClr val="FFFF00"/>
                </a:solidFill>
              </a:rPr>
              <a:t>בגיל</a:t>
            </a:r>
            <a:r>
              <a:rPr lang="he-IL" sz="2800" dirty="0"/>
              <a:t> </a:t>
            </a:r>
            <a:r>
              <a:rPr lang="he-IL" sz="2800" b="1" dirty="0">
                <a:solidFill>
                  <a:srgbClr val="FFFF00"/>
                </a:solidFill>
              </a:rPr>
              <a:t>64</a:t>
            </a:r>
            <a:r>
              <a:rPr lang="he-IL" sz="2800" dirty="0"/>
              <a:t>, תוך זכאות לכל הזכויות הניתנות בגיל פרישה. </a:t>
            </a:r>
          </a:p>
          <a:p>
            <a:pPr>
              <a:lnSpc>
                <a:spcPct val="150000"/>
              </a:lnSpc>
            </a:pPr>
            <a:r>
              <a:rPr lang="he-IL" sz="2800" dirty="0"/>
              <a:t>נשים וגברים זכאים לפרוש החל מגיל 60 </a:t>
            </a:r>
            <a:r>
              <a:rPr lang="he-IL" sz="2800" b="1" dirty="0">
                <a:solidFill>
                  <a:srgbClr val="FFFF00"/>
                </a:solidFill>
              </a:rPr>
              <a:t>בפרישה מוקדמת</a:t>
            </a:r>
            <a:r>
              <a:rPr lang="he-IL" sz="2800" dirty="0"/>
              <a:t>, שבה ניתנות רק חלק מהזכויות הניתנות בגיל פרישה.</a:t>
            </a:r>
          </a:p>
        </p:txBody>
      </p:sp>
      <p:cxnSp>
        <p:nvCxnSpPr>
          <p:cNvPr id="9" name="מחבר ישר 8">
            <a:extLst>
              <a:ext uri="{FF2B5EF4-FFF2-40B4-BE49-F238E27FC236}">
                <a16:creationId xmlns:a16="http://schemas.microsoft.com/office/drawing/2014/main" id="{60F42B50-CB47-4EAF-A815-9767638E5E56}"/>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1423945"/>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5DBAB190-3069-4066-9DA1-25C392BEB9C2}"/>
              </a:ext>
            </a:extLst>
          </p:cNvPr>
          <p:cNvSpPr>
            <a:spLocks noGrp="1"/>
          </p:cNvSpPr>
          <p:nvPr>
            <p:ph type="title"/>
          </p:nvPr>
        </p:nvSpPr>
        <p:spPr>
          <a:xfrm>
            <a:off x="6363478" y="102636"/>
            <a:ext cx="5300602" cy="751397"/>
          </a:xfrm>
        </p:spPr>
        <p:txBody>
          <a:bodyPr>
            <a:noAutofit/>
          </a:bodyPr>
          <a:lstStyle/>
          <a:p>
            <a:r>
              <a:rPr lang="he-IL" sz="4400" dirty="0"/>
              <a:t>הגדרת גיל פרישה</a:t>
            </a:r>
          </a:p>
        </p:txBody>
      </p:sp>
      <p:sp>
        <p:nvSpPr>
          <p:cNvPr id="3" name="תיבת טקסט 2">
            <a:extLst>
              <a:ext uri="{FF2B5EF4-FFF2-40B4-BE49-F238E27FC236}">
                <a16:creationId xmlns:a16="http://schemas.microsoft.com/office/drawing/2014/main" id="{A678889E-8D5D-45DB-9AFF-F73BDD0F1738}"/>
              </a:ext>
            </a:extLst>
          </p:cNvPr>
          <p:cNvSpPr txBox="1"/>
          <p:nvPr/>
        </p:nvSpPr>
        <p:spPr>
          <a:xfrm>
            <a:off x="333955" y="1327868"/>
            <a:ext cx="11469269" cy="4401205"/>
          </a:xfrm>
          <a:prstGeom prst="rect">
            <a:avLst/>
          </a:prstGeom>
          <a:noFill/>
        </p:spPr>
        <p:txBody>
          <a:bodyPr wrap="square" rtlCol="1" anchor="t">
            <a:spAutoFit/>
          </a:bodyPr>
          <a:lstStyle/>
          <a:p>
            <a:pPr>
              <a:lnSpc>
                <a:spcPct val="150000"/>
              </a:lnSpc>
            </a:pPr>
            <a:r>
              <a:rPr lang="he-IL" sz="2800" dirty="0">
                <a:ea typeface="+mn-lt"/>
                <a:cs typeface="Gisha"/>
              </a:rPr>
              <a:t>נשים שנולדו </a:t>
            </a:r>
            <a:r>
              <a:rPr lang="he-IL" sz="2800" b="1" dirty="0">
                <a:solidFill>
                  <a:srgbClr val="FFFF00"/>
                </a:solidFill>
                <a:ea typeface="+mn-lt"/>
                <a:cs typeface="Gisha"/>
              </a:rPr>
              <a:t>עד</a:t>
            </a:r>
            <a:r>
              <a:rPr lang="he-IL" sz="2800" dirty="0">
                <a:ea typeface="+mn-lt"/>
                <a:cs typeface="Gisha"/>
              </a:rPr>
              <a:t> </a:t>
            </a:r>
            <a:r>
              <a:rPr lang="he-IL" sz="2800" b="1" dirty="0">
                <a:solidFill>
                  <a:srgbClr val="FFFF00"/>
                </a:solidFill>
                <a:ea typeface="+mn-lt"/>
                <a:cs typeface="Gisha"/>
              </a:rPr>
              <a:t>אפריל 1955, </a:t>
            </a:r>
            <a:r>
              <a:rPr lang="he-IL" sz="2800" dirty="0">
                <a:ea typeface="+mn-lt"/>
                <a:cs typeface="Gisha"/>
              </a:rPr>
              <a:t>היו רשאיות לפרוש פרישה מוקדמת לפני גיל 60, בהתאם לטבלה הבאה:</a:t>
            </a:r>
            <a:endParaRPr lang="he-IL"/>
          </a:p>
          <a:p>
            <a:r>
              <a:rPr lang="he-IL" sz="2800" b="1" u="sng" dirty="0">
                <a:ea typeface="+mn-lt"/>
                <a:cs typeface="Gisha"/>
              </a:rPr>
              <a:t>תאריך הלידה של האישה	      גיל הזכאות</a:t>
            </a:r>
            <a:endParaRPr lang="he-IL"/>
          </a:p>
          <a:p>
            <a:r>
              <a:rPr lang="he-IL" sz="2800" dirty="0">
                <a:ea typeface="+mn-lt"/>
                <a:cs typeface="Gisha"/>
              </a:rPr>
              <a:t>מאי עד דצמבר 1951	                     58</a:t>
            </a:r>
            <a:endParaRPr lang="he-IL"/>
          </a:p>
          <a:p>
            <a:r>
              <a:rPr lang="he-IL" sz="2800" dirty="0">
                <a:ea typeface="+mn-lt"/>
                <a:cs typeface="Gisha"/>
              </a:rPr>
              <a:t>ינואר עד אוגוסט 1952                 58  ו-4 חודשים</a:t>
            </a:r>
            <a:endParaRPr lang="he-IL"/>
          </a:p>
          <a:p>
            <a:r>
              <a:rPr lang="he-IL" sz="2800" dirty="0">
                <a:ea typeface="+mn-lt"/>
                <a:cs typeface="Gisha"/>
              </a:rPr>
              <a:t>ספטמבר 1952 עד אפריל 1953    58 ו-8 חודשים</a:t>
            </a:r>
            <a:endParaRPr lang="he-IL"/>
          </a:p>
          <a:p>
            <a:r>
              <a:rPr lang="he-IL" sz="2800" dirty="0">
                <a:ea typeface="+mn-lt"/>
                <a:cs typeface="Gisha"/>
              </a:rPr>
              <a:t>מאי עד דצמבר 1953                            59</a:t>
            </a:r>
            <a:endParaRPr lang="he-IL"/>
          </a:p>
          <a:p>
            <a:r>
              <a:rPr lang="he-IL" sz="2800" dirty="0">
                <a:ea typeface="+mn-lt"/>
                <a:cs typeface="Gisha"/>
              </a:rPr>
              <a:t>ינואר עד אוגוסט 1954      	  59 ו-4 חודשים</a:t>
            </a:r>
            <a:endParaRPr lang="he-IL"/>
          </a:p>
          <a:p>
            <a:r>
              <a:rPr lang="he-IL" sz="2800" dirty="0">
                <a:ea typeface="+mn-lt"/>
                <a:cs typeface="Gisha"/>
              </a:rPr>
              <a:t>ספטמבר 1954 עד אפריל 1955    59 ו-8 חודשים</a:t>
            </a:r>
            <a:endParaRPr lang="he-IL"/>
          </a:p>
        </p:txBody>
      </p:sp>
      <p:cxnSp>
        <p:nvCxnSpPr>
          <p:cNvPr id="9" name="מחבר ישר 8">
            <a:extLst>
              <a:ext uri="{FF2B5EF4-FFF2-40B4-BE49-F238E27FC236}">
                <a16:creationId xmlns:a16="http://schemas.microsoft.com/office/drawing/2014/main" id="{60F42B50-CB47-4EAF-A815-9767638E5E56}"/>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545246"/>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5DBAB190-3069-4066-9DA1-25C392BEB9C2}"/>
              </a:ext>
            </a:extLst>
          </p:cNvPr>
          <p:cNvSpPr>
            <a:spLocks noGrp="1"/>
          </p:cNvSpPr>
          <p:nvPr>
            <p:ph type="title"/>
          </p:nvPr>
        </p:nvSpPr>
        <p:spPr>
          <a:xfrm>
            <a:off x="6363478" y="102636"/>
            <a:ext cx="5300602" cy="751397"/>
          </a:xfrm>
        </p:spPr>
        <p:txBody>
          <a:bodyPr>
            <a:noAutofit/>
          </a:bodyPr>
          <a:lstStyle/>
          <a:p>
            <a:r>
              <a:rPr lang="he-IL" sz="4400" dirty="0"/>
              <a:t>ישראל במספרים</a:t>
            </a:r>
          </a:p>
        </p:txBody>
      </p:sp>
      <p:sp>
        <p:nvSpPr>
          <p:cNvPr id="3" name="תיבת טקסט 2">
            <a:extLst>
              <a:ext uri="{FF2B5EF4-FFF2-40B4-BE49-F238E27FC236}">
                <a16:creationId xmlns:a16="http://schemas.microsoft.com/office/drawing/2014/main" id="{A678889E-8D5D-45DB-9AFF-F73BDD0F1738}"/>
              </a:ext>
            </a:extLst>
          </p:cNvPr>
          <p:cNvSpPr txBox="1"/>
          <p:nvPr/>
        </p:nvSpPr>
        <p:spPr>
          <a:xfrm>
            <a:off x="333955" y="1327868"/>
            <a:ext cx="11469269" cy="4545027"/>
          </a:xfrm>
          <a:prstGeom prst="rect">
            <a:avLst/>
          </a:prstGeom>
          <a:noFill/>
        </p:spPr>
        <p:txBody>
          <a:bodyPr wrap="square" rtlCol="1">
            <a:spAutoFit/>
          </a:bodyPr>
          <a:lstStyle/>
          <a:p>
            <a:pPr marL="285750" indent="-285750">
              <a:lnSpc>
                <a:spcPct val="150000"/>
              </a:lnSpc>
              <a:buFont typeface="Arial" panose="020B0604020202020204" pitchFamily="34" charset="0"/>
              <a:buChar char="•"/>
            </a:pPr>
            <a:r>
              <a:rPr lang="he-IL" sz="2800" dirty="0"/>
              <a:t>כ - 70 אלף פורשים לגמלאות </a:t>
            </a:r>
            <a:r>
              <a:rPr lang="he-IL" sz="2800" b="1" dirty="0">
                <a:solidFill>
                  <a:srgbClr val="FFFF00"/>
                </a:solidFill>
              </a:rPr>
              <a:t>מדי שנה</a:t>
            </a:r>
          </a:p>
          <a:p>
            <a:pPr marL="285750" indent="-285750">
              <a:lnSpc>
                <a:spcPct val="150000"/>
              </a:lnSpc>
              <a:buFont typeface="Arial" panose="020B0604020202020204" pitchFamily="34" charset="0"/>
              <a:buChar char="•"/>
            </a:pPr>
            <a:r>
              <a:rPr lang="he-IL" sz="2800" dirty="0"/>
              <a:t>תוחלת החיים הולכת וגדלה כ-3 עשורים</a:t>
            </a:r>
          </a:p>
          <a:p>
            <a:pPr marL="285750" indent="-285750">
              <a:lnSpc>
                <a:spcPct val="150000"/>
              </a:lnSpc>
              <a:buFont typeface="Arial" panose="020B0604020202020204" pitchFamily="34" charset="0"/>
              <a:buChar char="•"/>
            </a:pPr>
            <a:r>
              <a:rPr lang="he-IL" sz="2800" dirty="0"/>
              <a:t>ב - 2020 היחס יהיה פנסיונר 1 ל – 5 צעירים </a:t>
            </a:r>
          </a:p>
          <a:p>
            <a:pPr marL="285750" indent="-285750">
              <a:lnSpc>
                <a:spcPct val="150000"/>
              </a:lnSpc>
              <a:buFont typeface="Arial" panose="020B0604020202020204" pitchFamily="34" charset="0"/>
              <a:buChar char="•"/>
            </a:pPr>
            <a:r>
              <a:rPr lang="he-IL" sz="2800" dirty="0"/>
              <a:t>אחוז גדל והולך של עובדים "מופרשים" ממעגל העבודה או עוברים לעבודה במשרה חלקית</a:t>
            </a:r>
          </a:p>
          <a:p>
            <a:pPr marL="285750" indent="-285750">
              <a:lnSpc>
                <a:spcPct val="150000"/>
              </a:lnSpc>
              <a:buFont typeface="Arial" panose="020B0604020202020204" pitchFamily="34" charset="0"/>
              <a:buChar char="•"/>
            </a:pPr>
            <a:endParaRPr lang="he-IL" sz="2800" dirty="0"/>
          </a:p>
          <a:p>
            <a:pPr marL="285750" indent="-285750">
              <a:lnSpc>
                <a:spcPct val="150000"/>
              </a:lnSpc>
              <a:buFont typeface="Arial" panose="020B0604020202020204" pitchFamily="34" charset="0"/>
              <a:buChar char="•"/>
            </a:pPr>
            <a:endParaRPr lang="he-IL" sz="2800" dirty="0"/>
          </a:p>
        </p:txBody>
      </p:sp>
      <p:sp>
        <p:nvSpPr>
          <p:cNvPr id="4" name="לחצן פעולה: קבל מידע 3">
            <a:hlinkClick r:id="rId2" action="ppaction://hlinksldjump" highlightClick="1"/>
            <a:extLst>
              <a:ext uri="{FF2B5EF4-FFF2-40B4-BE49-F238E27FC236}">
                <a16:creationId xmlns:a16="http://schemas.microsoft.com/office/drawing/2014/main" id="{977E30B2-5CB4-4DEA-841D-8EFF5E6C7554}"/>
              </a:ext>
            </a:extLst>
          </p:cNvPr>
          <p:cNvSpPr/>
          <p:nvPr/>
        </p:nvSpPr>
        <p:spPr>
          <a:xfrm>
            <a:off x="583094" y="2203485"/>
            <a:ext cx="345367" cy="349899"/>
          </a:xfrm>
          <a:prstGeom prst="actionButtonInformation">
            <a:avLst/>
          </a:prstGeom>
          <a:solidFill>
            <a:schemeClr val="tx1">
              <a:lumMod val="85000"/>
            </a:schemeClr>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6" name="לחצן פעולה: קבל מידע 5">
            <a:hlinkClick r:id="rId3" action="ppaction://hlinksldjump" highlightClick="1"/>
            <a:extLst>
              <a:ext uri="{FF2B5EF4-FFF2-40B4-BE49-F238E27FC236}">
                <a16:creationId xmlns:a16="http://schemas.microsoft.com/office/drawing/2014/main" id="{C39D8C82-30F3-448B-B42E-A279998E4E4F}"/>
              </a:ext>
            </a:extLst>
          </p:cNvPr>
          <p:cNvSpPr/>
          <p:nvPr/>
        </p:nvSpPr>
        <p:spPr>
          <a:xfrm>
            <a:off x="583095" y="3429000"/>
            <a:ext cx="345367" cy="349899"/>
          </a:xfrm>
          <a:prstGeom prst="actionButtonInformation">
            <a:avLst/>
          </a:prstGeom>
          <a:solidFill>
            <a:schemeClr val="tx1">
              <a:lumMod val="85000"/>
            </a:schemeClr>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cxnSp>
        <p:nvCxnSpPr>
          <p:cNvPr id="9" name="מחבר ישר 8">
            <a:extLst>
              <a:ext uri="{FF2B5EF4-FFF2-40B4-BE49-F238E27FC236}">
                <a16:creationId xmlns:a16="http://schemas.microsoft.com/office/drawing/2014/main" id="{60F42B50-CB47-4EAF-A815-9767638E5E56}"/>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לחצן פעולה: קבל מידע 6">
            <a:hlinkClick r:id="rId4" action="ppaction://hlinksldjump" highlightClick="1"/>
            <a:extLst>
              <a:ext uri="{FF2B5EF4-FFF2-40B4-BE49-F238E27FC236}">
                <a16:creationId xmlns:a16="http://schemas.microsoft.com/office/drawing/2014/main" id="{BDAC7BC5-3AEC-4A04-8A5C-E5B4011ABBEF}"/>
              </a:ext>
            </a:extLst>
          </p:cNvPr>
          <p:cNvSpPr/>
          <p:nvPr/>
        </p:nvSpPr>
        <p:spPr>
          <a:xfrm>
            <a:off x="583094" y="2816242"/>
            <a:ext cx="345367" cy="349899"/>
          </a:xfrm>
          <a:prstGeom prst="actionButtonInformation">
            <a:avLst/>
          </a:prstGeom>
          <a:solidFill>
            <a:schemeClr val="tx1">
              <a:lumMod val="85000"/>
            </a:schemeClr>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1670395138"/>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5DBAB190-3069-4066-9DA1-25C392BEB9C2}"/>
              </a:ext>
            </a:extLst>
          </p:cNvPr>
          <p:cNvSpPr>
            <a:spLocks noGrp="1"/>
          </p:cNvSpPr>
          <p:nvPr>
            <p:ph type="title"/>
          </p:nvPr>
        </p:nvSpPr>
        <p:spPr>
          <a:xfrm>
            <a:off x="6298163" y="102636"/>
            <a:ext cx="5365917" cy="751397"/>
          </a:xfrm>
        </p:spPr>
        <p:txBody>
          <a:bodyPr>
            <a:noAutofit/>
          </a:bodyPr>
          <a:lstStyle/>
          <a:p>
            <a:r>
              <a:rPr lang="he-IL" sz="4400" dirty="0"/>
              <a:t>תוחלת חיים עולה</a:t>
            </a:r>
          </a:p>
        </p:txBody>
      </p:sp>
      <p:cxnSp>
        <p:nvCxnSpPr>
          <p:cNvPr id="9" name="מחבר ישר 8">
            <a:extLst>
              <a:ext uri="{FF2B5EF4-FFF2-40B4-BE49-F238E27FC236}">
                <a16:creationId xmlns:a16="http://schemas.microsoft.com/office/drawing/2014/main" id="{60F42B50-CB47-4EAF-A815-9767638E5E56}"/>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תמונה 2">
            <a:hlinkClick r:id="rId2" action="ppaction://hlinksldjump"/>
            <a:extLst>
              <a:ext uri="{FF2B5EF4-FFF2-40B4-BE49-F238E27FC236}">
                <a16:creationId xmlns:a16="http://schemas.microsoft.com/office/drawing/2014/main" id="{E08B2F0D-04ED-4BB2-81E4-55040A807CA7}"/>
              </a:ext>
            </a:extLst>
          </p:cNvPr>
          <p:cNvPicPr>
            <a:picLocks noChangeAspect="1"/>
          </p:cNvPicPr>
          <p:nvPr/>
        </p:nvPicPr>
        <p:blipFill>
          <a:blip r:embed="rId3"/>
          <a:stretch>
            <a:fillRect/>
          </a:stretch>
        </p:blipFill>
        <p:spPr>
          <a:xfrm>
            <a:off x="1195573" y="1090002"/>
            <a:ext cx="9869277" cy="5658640"/>
          </a:xfrm>
          <a:prstGeom prst="rect">
            <a:avLst/>
          </a:prstGeom>
        </p:spPr>
      </p:pic>
      <p:sp>
        <p:nvSpPr>
          <p:cNvPr id="4" name="מלבן: פינות מעוגלות 3">
            <a:extLst>
              <a:ext uri="{FF2B5EF4-FFF2-40B4-BE49-F238E27FC236}">
                <a16:creationId xmlns:a16="http://schemas.microsoft.com/office/drawing/2014/main" id="{BAE9661D-F711-42F5-9F5C-F910CB6C2E11}"/>
              </a:ext>
            </a:extLst>
          </p:cNvPr>
          <p:cNvSpPr/>
          <p:nvPr/>
        </p:nvSpPr>
        <p:spPr>
          <a:xfrm>
            <a:off x="7324344" y="3159252"/>
            <a:ext cx="2707234" cy="539496"/>
          </a:xfrm>
          <a:prstGeom prst="roundRect">
            <a:avLst/>
          </a:prstGeom>
          <a:noFill/>
          <a:ln w="38100">
            <a:solidFill>
              <a:srgbClr val="FF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5731139"/>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2000"/>
                            </p:stCondLst>
                            <p:childTnLst>
                              <p:par>
                                <p:cTn id="9" presetID="26" presetClass="emph" presetSubtype="0" fill="hold" grpId="1" nodeType="afterEffect">
                                  <p:stCondLst>
                                    <p:cond delay="0"/>
                                  </p:stCondLst>
                                  <p:childTnLst>
                                    <p:animEffect transition="out" filter="fade">
                                      <p:cBhvr>
                                        <p:cTn id="10" dur="6000" tmFilter="0, 0; .2, .5; .8, .5; 1, 0"/>
                                        <p:tgtEl>
                                          <p:spTgt spid="4"/>
                                        </p:tgtEl>
                                      </p:cBhvr>
                                    </p:animEffect>
                                    <p:animScale>
                                      <p:cBhvr>
                                        <p:cTn id="11" dur="30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5DBAB190-3069-4066-9DA1-25C392BEB9C2}"/>
              </a:ext>
            </a:extLst>
          </p:cNvPr>
          <p:cNvSpPr>
            <a:spLocks noGrp="1"/>
          </p:cNvSpPr>
          <p:nvPr>
            <p:ph type="title"/>
          </p:nvPr>
        </p:nvSpPr>
        <p:spPr>
          <a:xfrm>
            <a:off x="1338607" y="102636"/>
            <a:ext cx="10325474" cy="751397"/>
          </a:xfrm>
        </p:spPr>
        <p:txBody>
          <a:bodyPr>
            <a:noAutofit/>
          </a:bodyPr>
          <a:lstStyle/>
          <a:p>
            <a:r>
              <a:rPr lang="he-IL" sz="4400" dirty="0"/>
              <a:t>שיעור הקשישים בישראל (בני 65+)</a:t>
            </a:r>
          </a:p>
        </p:txBody>
      </p:sp>
      <p:cxnSp>
        <p:nvCxnSpPr>
          <p:cNvPr id="9" name="מחבר ישר 8">
            <a:extLst>
              <a:ext uri="{FF2B5EF4-FFF2-40B4-BE49-F238E27FC236}">
                <a16:creationId xmlns:a16="http://schemas.microsoft.com/office/drawing/2014/main" id="{60F42B50-CB47-4EAF-A815-9767638E5E56}"/>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תמונה 1">
            <a:hlinkClick r:id="rId2" action="ppaction://hlinksldjump"/>
            <a:extLst>
              <a:ext uri="{FF2B5EF4-FFF2-40B4-BE49-F238E27FC236}">
                <a16:creationId xmlns:a16="http://schemas.microsoft.com/office/drawing/2014/main" id="{3EDEF39D-630E-4B52-A49D-2995C6BE3345}"/>
              </a:ext>
            </a:extLst>
          </p:cNvPr>
          <p:cNvPicPr>
            <a:picLocks noChangeAspect="1"/>
          </p:cNvPicPr>
          <p:nvPr/>
        </p:nvPicPr>
        <p:blipFill>
          <a:blip r:embed="rId3"/>
          <a:stretch>
            <a:fillRect/>
          </a:stretch>
        </p:blipFill>
        <p:spPr>
          <a:xfrm>
            <a:off x="1271752" y="1074657"/>
            <a:ext cx="9012891" cy="5680708"/>
          </a:xfrm>
          <a:prstGeom prst="rect">
            <a:avLst/>
          </a:prstGeom>
        </p:spPr>
      </p:pic>
    </p:spTree>
    <p:extLst>
      <p:ext uri="{BB962C8B-B14F-4D97-AF65-F5344CB8AC3E}">
        <p14:creationId xmlns:p14="http://schemas.microsoft.com/office/powerpoint/2010/main" val="2625607907"/>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5DBAB190-3069-4066-9DA1-25C392BEB9C2}"/>
              </a:ext>
            </a:extLst>
          </p:cNvPr>
          <p:cNvSpPr>
            <a:spLocks noGrp="1"/>
          </p:cNvSpPr>
          <p:nvPr>
            <p:ph type="title"/>
          </p:nvPr>
        </p:nvSpPr>
        <p:spPr>
          <a:xfrm>
            <a:off x="4599992" y="102636"/>
            <a:ext cx="7064088" cy="751397"/>
          </a:xfrm>
        </p:spPr>
        <p:txBody>
          <a:bodyPr>
            <a:noAutofit/>
          </a:bodyPr>
          <a:lstStyle/>
          <a:p>
            <a:r>
              <a:rPr lang="he-IL" sz="4400" dirty="0"/>
              <a:t>בעיית תעסוקה לבני 55+</a:t>
            </a:r>
          </a:p>
        </p:txBody>
      </p:sp>
      <p:cxnSp>
        <p:nvCxnSpPr>
          <p:cNvPr id="9" name="מחבר ישר 8">
            <a:extLst>
              <a:ext uri="{FF2B5EF4-FFF2-40B4-BE49-F238E27FC236}">
                <a16:creationId xmlns:a16="http://schemas.microsoft.com/office/drawing/2014/main" id="{60F42B50-CB47-4EAF-A815-9767638E5E56}"/>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מלבן 5">
            <a:extLst>
              <a:ext uri="{FF2B5EF4-FFF2-40B4-BE49-F238E27FC236}">
                <a16:creationId xmlns:a16="http://schemas.microsoft.com/office/drawing/2014/main" id="{DAD716EB-FEFC-4673-9886-A5369AFD301A}"/>
              </a:ext>
            </a:extLst>
          </p:cNvPr>
          <p:cNvSpPr/>
          <p:nvPr/>
        </p:nvSpPr>
        <p:spPr>
          <a:xfrm>
            <a:off x="914400" y="904056"/>
            <a:ext cx="10888824" cy="1959704"/>
          </a:xfrm>
          <a:prstGeom prst="rect">
            <a:avLst/>
          </a:prstGeom>
          <a:noFill/>
        </p:spPr>
        <p:txBody>
          <a:bodyPr wrap="square" rtlCol="1">
            <a:spAutoFit/>
          </a:bodyPr>
          <a:lstStyle/>
          <a:p>
            <a:pPr marL="285750" indent="-285750">
              <a:lnSpc>
                <a:spcPct val="150000"/>
              </a:lnSpc>
              <a:buFont typeface="Arial" panose="020B0604020202020204" pitchFamily="34" charset="0"/>
              <a:buChar char="•"/>
            </a:pPr>
            <a:r>
              <a:rPr lang="he-IL" sz="2800" dirty="0"/>
              <a:t>ירידה בתעסוקת גברים בגילאי 55-64   מ-84% ב- 1970, ל-69% ב- 2017</a:t>
            </a:r>
          </a:p>
          <a:p>
            <a:pPr marL="285750" indent="-285750">
              <a:lnSpc>
                <a:spcPct val="150000"/>
              </a:lnSpc>
              <a:buFont typeface="Arial" panose="020B0604020202020204" pitchFamily="34" charset="0"/>
              <a:buChar char="•"/>
            </a:pPr>
            <a:r>
              <a:rPr lang="he-IL" sz="2800" dirty="0"/>
              <a:t>מקרב הגברים העובדים (בגילאי 50+), עליה בשיעור העובדים במשרה חלקית  מ- 12.5% ב- 1970 ל- 18% ב- 2008 </a:t>
            </a:r>
          </a:p>
        </p:txBody>
      </p:sp>
      <p:grpSp>
        <p:nvGrpSpPr>
          <p:cNvPr id="4" name="קבוצה 3">
            <a:extLst>
              <a:ext uri="{FF2B5EF4-FFF2-40B4-BE49-F238E27FC236}">
                <a16:creationId xmlns:a16="http://schemas.microsoft.com/office/drawing/2014/main" id="{FA9CCF8F-3854-4C23-8D59-C62F98C25BEE}"/>
              </a:ext>
            </a:extLst>
          </p:cNvPr>
          <p:cNvGrpSpPr/>
          <p:nvPr/>
        </p:nvGrpSpPr>
        <p:grpSpPr>
          <a:xfrm>
            <a:off x="-13135" y="2844907"/>
            <a:ext cx="12202861" cy="4013087"/>
            <a:chOff x="-13135" y="2844907"/>
            <a:chExt cx="12202861" cy="4013087"/>
          </a:xfrm>
        </p:grpSpPr>
        <p:pic>
          <p:nvPicPr>
            <p:cNvPr id="3" name="תמונה 2">
              <a:hlinkClick r:id="rId2" action="ppaction://hlinksldjump"/>
              <a:extLst>
                <a:ext uri="{FF2B5EF4-FFF2-40B4-BE49-F238E27FC236}">
                  <a16:creationId xmlns:a16="http://schemas.microsoft.com/office/drawing/2014/main" id="{D30A8280-945D-4EC1-BF0F-EA5D230726ED}"/>
                </a:ext>
              </a:extLst>
            </p:cNvPr>
            <p:cNvPicPr>
              <a:picLocks noChangeAspect="1"/>
            </p:cNvPicPr>
            <p:nvPr/>
          </p:nvPicPr>
          <p:blipFill>
            <a:blip r:embed="rId3"/>
            <a:stretch>
              <a:fillRect/>
            </a:stretch>
          </p:blipFill>
          <p:spPr>
            <a:xfrm>
              <a:off x="6551632" y="2844907"/>
              <a:ext cx="5638094" cy="4013087"/>
            </a:xfrm>
            <a:prstGeom prst="rect">
              <a:avLst/>
            </a:prstGeom>
          </p:spPr>
        </p:pic>
        <p:pic>
          <p:nvPicPr>
            <p:cNvPr id="2" name="תמונה 1">
              <a:hlinkClick r:id="rId2" action="ppaction://hlinksldjump"/>
              <a:extLst>
                <a:ext uri="{FF2B5EF4-FFF2-40B4-BE49-F238E27FC236}">
                  <a16:creationId xmlns:a16="http://schemas.microsoft.com/office/drawing/2014/main" id="{B11FDBD9-823B-4ECD-9415-374A7A63A109}"/>
                </a:ext>
              </a:extLst>
            </p:cNvPr>
            <p:cNvPicPr>
              <a:picLocks noChangeAspect="1"/>
            </p:cNvPicPr>
            <p:nvPr/>
          </p:nvPicPr>
          <p:blipFill>
            <a:blip r:embed="rId4"/>
            <a:stretch>
              <a:fillRect/>
            </a:stretch>
          </p:blipFill>
          <p:spPr>
            <a:xfrm>
              <a:off x="-13135" y="2854374"/>
              <a:ext cx="6647287" cy="4003611"/>
            </a:xfrm>
            <a:prstGeom prst="rect">
              <a:avLst/>
            </a:prstGeom>
          </p:spPr>
        </p:pic>
      </p:grpSp>
    </p:spTree>
    <p:extLst>
      <p:ext uri="{BB962C8B-B14F-4D97-AF65-F5344CB8AC3E}">
        <p14:creationId xmlns:p14="http://schemas.microsoft.com/office/powerpoint/2010/main" val="3857148723"/>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5DBAB190-3069-4066-9DA1-25C392BEB9C2}"/>
              </a:ext>
            </a:extLst>
          </p:cNvPr>
          <p:cNvSpPr>
            <a:spLocks noGrp="1"/>
          </p:cNvSpPr>
          <p:nvPr>
            <p:ph type="title"/>
          </p:nvPr>
        </p:nvSpPr>
        <p:spPr>
          <a:xfrm>
            <a:off x="2067339" y="102636"/>
            <a:ext cx="9596741" cy="751397"/>
          </a:xfrm>
        </p:spPr>
        <p:txBody>
          <a:bodyPr anchor="ctr">
            <a:noAutofit/>
          </a:bodyPr>
          <a:lstStyle/>
          <a:p>
            <a:pPr>
              <a:lnSpc>
                <a:spcPct val="100000"/>
              </a:lnSpc>
            </a:pPr>
            <a:r>
              <a:rPr lang="he-IL" sz="4400" dirty="0"/>
              <a:t>השפעת הפרישה על אורך החיים</a:t>
            </a:r>
          </a:p>
        </p:txBody>
      </p:sp>
      <p:cxnSp>
        <p:nvCxnSpPr>
          <p:cNvPr id="9" name="מחבר ישר 8">
            <a:extLst>
              <a:ext uri="{FF2B5EF4-FFF2-40B4-BE49-F238E27FC236}">
                <a16:creationId xmlns:a16="http://schemas.microsoft.com/office/drawing/2014/main" id="{60F42B50-CB47-4EAF-A815-9767638E5E56}"/>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קבוצה 1">
            <a:extLst>
              <a:ext uri="{FF2B5EF4-FFF2-40B4-BE49-F238E27FC236}">
                <a16:creationId xmlns:a16="http://schemas.microsoft.com/office/drawing/2014/main" id="{40196BF1-0E63-4F7E-AD4D-8F274718B981}"/>
              </a:ext>
            </a:extLst>
          </p:cNvPr>
          <p:cNvGrpSpPr/>
          <p:nvPr/>
        </p:nvGrpSpPr>
        <p:grpSpPr>
          <a:xfrm>
            <a:off x="6464411" y="1021780"/>
            <a:ext cx="5061067" cy="1459028"/>
            <a:chOff x="6464411" y="974074"/>
            <a:chExt cx="5061067" cy="1459028"/>
          </a:xfrm>
        </p:grpSpPr>
        <p:sp>
          <p:nvSpPr>
            <p:cNvPr id="8" name="Hexagon 12">
              <a:extLst>
                <a:ext uri="{FF2B5EF4-FFF2-40B4-BE49-F238E27FC236}">
                  <a16:creationId xmlns:a16="http://schemas.microsoft.com/office/drawing/2014/main" id="{447A8346-6450-4F40-B81F-3968BB44C766}"/>
                </a:ext>
              </a:extLst>
            </p:cNvPr>
            <p:cNvSpPr/>
            <p:nvPr/>
          </p:nvSpPr>
          <p:spPr>
            <a:xfrm rot="5400000">
              <a:off x="6478324" y="960161"/>
              <a:ext cx="1459028" cy="1486853"/>
            </a:xfrm>
            <a:prstGeom prst="hexagon">
              <a:avLst/>
            </a:prstGeom>
            <a:solidFill>
              <a:schemeClr val="accent3"/>
            </a:solid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spcBef>
                  <a:spcPts val="0"/>
                </a:spcBef>
                <a:spcAft>
                  <a:spcPts val="0"/>
                </a:spcAft>
                <a:buClrTx/>
                <a:buSzTx/>
                <a:buFontTx/>
                <a:buNone/>
                <a:tabLst/>
                <a:defRPr/>
              </a:pPr>
              <a:r>
                <a:rPr lang="he-IL" sz="2800" spc="-300" dirty="0">
                  <a:solidFill>
                    <a:prstClr val="white"/>
                  </a:solidFill>
                  <a:latin typeface="Arial" panose="020B0604020202020204" pitchFamily="34" charset="0"/>
                  <a:cs typeface="Arial" panose="020B0604020202020204" pitchFamily="34" charset="0"/>
                </a:rPr>
                <a:t>תוחלת חיים</a:t>
              </a:r>
              <a:endParaRPr kumimoji="0" lang="en-US" sz="2800" i="0"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Rectangle 17">
              <a:hlinkClick r:id="rId3" action="ppaction://hlinksldjump"/>
              <a:extLst>
                <a:ext uri="{FF2B5EF4-FFF2-40B4-BE49-F238E27FC236}">
                  <a16:creationId xmlns:a16="http://schemas.microsoft.com/office/drawing/2014/main" id="{6C30E484-22E0-42E4-9876-6D37CADE901F}"/>
                </a:ext>
              </a:extLst>
            </p:cNvPr>
            <p:cNvSpPr/>
            <p:nvPr/>
          </p:nvSpPr>
          <p:spPr>
            <a:xfrm>
              <a:off x="8251618" y="1241921"/>
              <a:ext cx="3273860" cy="923330"/>
            </a:xfrm>
            <a:prstGeom prst="rect">
              <a:avLst/>
            </a:prstGeom>
          </p:spPr>
          <p:txBody>
            <a:bodyPr wrap="square"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he-IL" sz="1800" b="0" i="0" u="none" strike="noStrike" kern="0" cap="none" spc="0" normalizeH="0" baseline="0" noProof="0" dirty="0">
                  <a:ln>
                    <a:noFill/>
                  </a:ln>
                  <a:solidFill>
                    <a:schemeClr val="accent3">
                      <a:lumMod val="60000"/>
                      <a:lumOff val="40000"/>
                    </a:schemeClr>
                  </a:solidFill>
                  <a:effectLst/>
                  <a:uLnTx/>
                  <a:uFillTx/>
                  <a:latin typeface="Arial" pitchFamily="34" charset="0"/>
                  <a:ea typeface="+mn-ea"/>
                  <a:cs typeface="Arial" pitchFamily="34" charset="0"/>
                </a:rPr>
                <a:t>תוחלת החיים </a:t>
              </a:r>
            </a:p>
            <a:p>
              <a:pPr marL="0" marR="0" lvl="0" indent="0" algn="ctr" defTabSz="914400" rtl="0" eaLnBrk="1" fontAlgn="auto" latinLnBrk="0" hangingPunct="1">
                <a:spcBef>
                  <a:spcPts val="0"/>
                </a:spcBef>
                <a:spcAft>
                  <a:spcPts val="0"/>
                </a:spcAft>
                <a:buClrTx/>
                <a:buSzTx/>
                <a:buFontTx/>
                <a:buNone/>
                <a:tabLst/>
                <a:defRPr/>
              </a:pPr>
              <a:r>
                <a:rPr kumimoji="0" lang="he-IL" sz="1800" b="0" i="0" u="none" strike="noStrike" kern="0" cap="none" spc="0" normalizeH="0" baseline="0" noProof="0" dirty="0">
                  <a:ln>
                    <a:noFill/>
                  </a:ln>
                  <a:solidFill>
                    <a:schemeClr val="accent3">
                      <a:lumMod val="60000"/>
                      <a:lumOff val="40000"/>
                    </a:schemeClr>
                  </a:solidFill>
                  <a:effectLst/>
                  <a:uLnTx/>
                  <a:uFillTx/>
                  <a:latin typeface="Arial" pitchFamily="34" charset="0"/>
                  <a:ea typeface="+mn-ea"/>
                  <a:cs typeface="Arial" pitchFamily="34" charset="0"/>
                </a:rPr>
                <a:t>גבר 80.3</a:t>
              </a:r>
            </a:p>
            <a:p>
              <a:pPr marL="0" marR="0" lvl="0" indent="0" algn="ctr" defTabSz="914400" rtl="0" eaLnBrk="1" fontAlgn="auto" latinLnBrk="0" hangingPunct="1">
                <a:spcBef>
                  <a:spcPts val="0"/>
                </a:spcBef>
                <a:spcAft>
                  <a:spcPts val="0"/>
                </a:spcAft>
                <a:buClrTx/>
                <a:buSzTx/>
                <a:buFontTx/>
                <a:buNone/>
                <a:tabLst/>
                <a:defRPr/>
              </a:pPr>
              <a:r>
                <a:rPr kumimoji="0" lang="he-IL" sz="1800" b="0" i="0" u="none" strike="noStrike" kern="0" cap="none" spc="0" normalizeH="0" baseline="0" noProof="0" dirty="0">
                  <a:ln>
                    <a:noFill/>
                  </a:ln>
                  <a:solidFill>
                    <a:schemeClr val="accent3">
                      <a:lumMod val="60000"/>
                      <a:lumOff val="40000"/>
                    </a:schemeClr>
                  </a:solidFill>
                  <a:effectLst/>
                  <a:uLnTx/>
                  <a:uFillTx/>
                  <a:latin typeface="Arial" pitchFamily="34" charset="0"/>
                  <a:ea typeface="+mn-ea"/>
                  <a:cs typeface="Arial" pitchFamily="34" charset="0"/>
                </a:rPr>
                <a:t>אישה 83.9</a:t>
              </a:r>
              <a:endParaRPr kumimoji="0" lang="en-US" sz="1800" b="0" i="0" u="none" strike="noStrike" kern="1200" cap="none" spc="0" normalizeH="0" baseline="0" noProof="0" dirty="0">
                <a:ln>
                  <a:noFill/>
                </a:ln>
                <a:solidFill>
                  <a:schemeClr val="accent3">
                    <a:lumMod val="60000"/>
                    <a:lumOff val="40000"/>
                  </a:schemeClr>
                </a:solidFill>
                <a:effectLst/>
                <a:uLnTx/>
                <a:uFillTx/>
                <a:latin typeface="Calibri" panose="020F0502020204030204"/>
                <a:ea typeface="+mn-ea"/>
              </a:endParaRPr>
            </a:p>
          </p:txBody>
        </p:sp>
      </p:grpSp>
      <p:grpSp>
        <p:nvGrpSpPr>
          <p:cNvPr id="11" name="Group 25">
            <a:extLst>
              <a:ext uri="{FF2B5EF4-FFF2-40B4-BE49-F238E27FC236}">
                <a16:creationId xmlns:a16="http://schemas.microsoft.com/office/drawing/2014/main" id="{CDF129DF-5142-4AAC-8EE1-13DA9A0E7064}"/>
              </a:ext>
            </a:extLst>
          </p:cNvPr>
          <p:cNvGrpSpPr/>
          <p:nvPr/>
        </p:nvGrpSpPr>
        <p:grpSpPr>
          <a:xfrm>
            <a:off x="6464411" y="2937679"/>
            <a:ext cx="5061067" cy="1396265"/>
            <a:chOff x="8228925" y="2937680"/>
            <a:chExt cx="3296549" cy="982640"/>
          </a:xfrm>
        </p:grpSpPr>
        <p:sp>
          <p:nvSpPr>
            <p:cNvPr id="12" name="Hexagon 13">
              <a:extLst>
                <a:ext uri="{FF2B5EF4-FFF2-40B4-BE49-F238E27FC236}">
                  <a16:creationId xmlns:a16="http://schemas.microsoft.com/office/drawing/2014/main" id="{DDFD89D4-8983-4BB1-B29A-C96B79736E99}"/>
                </a:ext>
              </a:extLst>
            </p:cNvPr>
            <p:cNvSpPr/>
            <p:nvPr/>
          </p:nvSpPr>
          <p:spPr>
            <a:xfrm rot="5400000">
              <a:off x="8221839" y="2944766"/>
              <a:ext cx="982640" cy="968468"/>
            </a:xfrm>
            <a:prstGeom prst="hexagon">
              <a:avLst/>
            </a:prstGeom>
            <a:solidFill>
              <a:schemeClr val="accent5"/>
            </a:solid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spcBef>
                  <a:spcPts val="0"/>
                </a:spcBef>
                <a:spcAft>
                  <a:spcPts val="0"/>
                </a:spcAft>
                <a:buClrTx/>
                <a:buSzTx/>
                <a:buFontTx/>
                <a:buNone/>
                <a:tabLst/>
                <a:defRPr/>
              </a:pPr>
              <a:r>
                <a:rPr lang="he-IL" sz="2800" spc="-300" dirty="0">
                  <a:solidFill>
                    <a:prstClr val="white"/>
                  </a:solidFill>
                  <a:latin typeface="Arial" panose="020B0604020202020204" pitchFamily="34" charset="0"/>
                  <a:cs typeface="Arial" panose="020B0604020202020204" pitchFamily="34" charset="0"/>
                </a:rPr>
                <a:t>אמצעים כלכליים</a:t>
              </a:r>
              <a:endParaRPr kumimoji="0" lang="en-US" sz="2800" i="0"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ectangle 18">
              <a:hlinkClick r:id="rId4" action="ppaction://hlinksldjump"/>
              <a:extLst>
                <a:ext uri="{FF2B5EF4-FFF2-40B4-BE49-F238E27FC236}">
                  <a16:creationId xmlns:a16="http://schemas.microsoft.com/office/drawing/2014/main" id="{78CBE4F3-5973-423D-915F-6B9BED90DC84}"/>
                </a:ext>
              </a:extLst>
            </p:cNvPr>
            <p:cNvSpPr/>
            <p:nvPr/>
          </p:nvSpPr>
          <p:spPr>
            <a:xfrm>
              <a:off x="9393031" y="3004089"/>
              <a:ext cx="2132443" cy="844747"/>
            </a:xfrm>
            <a:prstGeom prst="rect">
              <a:avLst/>
            </a:prstGeom>
          </p:spPr>
          <p:txBody>
            <a:bodyPr wrap="square"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he-IL" sz="1800" b="0" i="0" u="none" strike="noStrike" kern="0" cap="none" spc="0" normalizeH="0" baseline="0" noProof="0" dirty="0">
                  <a:ln>
                    <a:noFill/>
                  </a:ln>
                  <a:solidFill>
                    <a:schemeClr val="accent5"/>
                  </a:solidFill>
                  <a:effectLst/>
                  <a:uLnTx/>
                  <a:uFillTx/>
                  <a:latin typeface="Arial" pitchFamily="34" charset="0"/>
                  <a:ea typeface="+mn-ea"/>
                  <a:cs typeface="Arial" pitchFamily="34" charset="0"/>
                </a:rPr>
                <a:t>לפורש ממוצע יש נכסים כלכליים רבים</a:t>
              </a:r>
              <a:r>
                <a:rPr lang="he-IL" kern="0" dirty="0">
                  <a:solidFill>
                    <a:schemeClr val="accent5"/>
                  </a:solidFill>
                  <a:latin typeface="Arial" pitchFamily="34" charset="0"/>
                  <a:cs typeface="Arial" pitchFamily="34" charset="0"/>
                </a:rPr>
                <a:t>. חלקם נזילים וחלקם לא. </a:t>
              </a:r>
              <a:br>
                <a:rPr lang="en-US" kern="0" dirty="0">
                  <a:solidFill>
                    <a:schemeClr val="accent5"/>
                  </a:solidFill>
                  <a:latin typeface="Arial" pitchFamily="34" charset="0"/>
                  <a:cs typeface="Arial" pitchFamily="34" charset="0"/>
                </a:rPr>
              </a:br>
              <a:r>
                <a:rPr lang="he-IL" kern="0" dirty="0">
                  <a:solidFill>
                    <a:schemeClr val="accent5"/>
                  </a:solidFill>
                  <a:latin typeface="Arial" pitchFamily="34" charset="0"/>
                  <a:cs typeface="Arial" pitchFamily="34" charset="0"/>
                </a:rPr>
                <a:t>שווי הנכסים הכלכליים של פורש ממוצע הוא כ-2 מיליון ש"ח</a:t>
              </a:r>
              <a:endParaRPr kumimoji="0" lang="en-US" sz="1800" b="0" i="0" u="none" strike="noStrike" kern="1200" cap="none" spc="0" normalizeH="0" baseline="0" noProof="0" dirty="0">
                <a:ln>
                  <a:noFill/>
                </a:ln>
                <a:solidFill>
                  <a:schemeClr val="accent5"/>
                </a:solidFill>
                <a:effectLst/>
                <a:uLnTx/>
                <a:uFillTx/>
                <a:latin typeface="Calibri" panose="020F0502020204030204"/>
              </a:endParaRPr>
            </a:p>
          </p:txBody>
        </p:sp>
      </p:grpSp>
      <p:grpSp>
        <p:nvGrpSpPr>
          <p:cNvPr id="14" name="Group 26">
            <a:extLst>
              <a:ext uri="{FF2B5EF4-FFF2-40B4-BE49-F238E27FC236}">
                <a16:creationId xmlns:a16="http://schemas.microsoft.com/office/drawing/2014/main" id="{7416CC80-F267-487F-A0F9-0C17CA611D50}"/>
              </a:ext>
            </a:extLst>
          </p:cNvPr>
          <p:cNvGrpSpPr/>
          <p:nvPr/>
        </p:nvGrpSpPr>
        <p:grpSpPr>
          <a:xfrm>
            <a:off x="6461137" y="4844737"/>
            <a:ext cx="5064337" cy="1452821"/>
            <a:chOff x="8284991" y="4861485"/>
            <a:chExt cx="3240482" cy="1022442"/>
          </a:xfrm>
        </p:grpSpPr>
        <p:sp>
          <p:nvSpPr>
            <p:cNvPr id="15" name="Hexagon 14">
              <a:extLst>
                <a:ext uri="{FF2B5EF4-FFF2-40B4-BE49-F238E27FC236}">
                  <a16:creationId xmlns:a16="http://schemas.microsoft.com/office/drawing/2014/main" id="{5397D1C4-7DB6-496D-92E3-A6134F94CBE9}"/>
                </a:ext>
              </a:extLst>
            </p:cNvPr>
            <p:cNvSpPr/>
            <p:nvPr/>
          </p:nvSpPr>
          <p:spPr>
            <a:xfrm rot="5400000">
              <a:off x="8249461" y="4897015"/>
              <a:ext cx="1022442" cy="951382"/>
            </a:xfrm>
            <a:prstGeom prst="hexagon">
              <a:avLst/>
            </a:prstGeom>
            <a:solidFill>
              <a:schemeClr val="accent6"/>
            </a:solid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2800" i="0"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Life Style</a:t>
              </a:r>
            </a:p>
          </p:txBody>
        </p:sp>
        <p:sp>
          <p:nvSpPr>
            <p:cNvPr id="16" name="Rectangle 19">
              <a:hlinkClick r:id="rId5" action="ppaction://hlinksldjump"/>
              <a:extLst>
                <a:ext uri="{FF2B5EF4-FFF2-40B4-BE49-F238E27FC236}">
                  <a16:creationId xmlns:a16="http://schemas.microsoft.com/office/drawing/2014/main" id="{6E0F1139-14A8-41D1-8464-CA547458EC8B}"/>
                </a:ext>
              </a:extLst>
            </p:cNvPr>
            <p:cNvSpPr/>
            <p:nvPr/>
          </p:nvSpPr>
          <p:spPr>
            <a:xfrm>
              <a:off x="9393030" y="5039180"/>
              <a:ext cx="2132443" cy="844747"/>
            </a:xfrm>
            <a:prstGeom prst="rect">
              <a:avLst/>
            </a:prstGeom>
          </p:spPr>
          <p:txBody>
            <a:bodyPr wrap="square"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he-IL" sz="1800" b="0" i="0" u="none" strike="noStrike" kern="1200" cap="none" spc="0" normalizeH="0" baseline="0" noProof="0" dirty="0">
                  <a:ln>
                    <a:noFill/>
                  </a:ln>
                  <a:solidFill>
                    <a:schemeClr val="accent6"/>
                  </a:solidFill>
                  <a:effectLst/>
                  <a:uLnTx/>
                  <a:uFillTx/>
                  <a:latin typeface="Calibri" panose="020F0502020204030204"/>
                  <a:ea typeface="+mn-ea"/>
                  <a:cs typeface="+mn-cs"/>
                </a:rPr>
                <a:t>"פורשים ונהנים"</a:t>
              </a:r>
              <a:endParaRPr kumimoji="0" lang="en-US" sz="1800" b="0" i="0" u="none" strike="noStrike" kern="1200" cap="none" spc="0" normalizeH="0" baseline="0" noProof="0" dirty="0">
                <a:ln>
                  <a:noFill/>
                </a:ln>
                <a:solidFill>
                  <a:schemeClr val="accent6"/>
                </a:solidFill>
                <a:effectLst/>
                <a:uLnTx/>
                <a:uFillTx/>
                <a:latin typeface="Calibri" panose="020F0502020204030204"/>
                <a:ea typeface="+mn-ea"/>
                <a:cs typeface="+mn-cs"/>
              </a:endParaRPr>
            </a:p>
            <a:p>
              <a:pPr marL="0" marR="0" lvl="0" indent="0" algn="ctr" defTabSz="914400" rtl="0" eaLnBrk="1" fontAlgn="auto" latinLnBrk="0" hangingPunct="1">
                <a:spcBef>
                  <a:spcPts val="0"/>
                </a:spcBef>
                <a:spcAft>
                  <a:spcPts val="0"/>
                </a:spcAft>
                <a:buClrTx/>
                <a:buSzTx/>
                <a:buFontTx/>
                <a:buNone/>
                <a:tabLst/>
                <a:defRPr/>
              </a:pPr>
              <a:r>
                <a:rPr kumimoji="0" lang="he-IL" sz="1800" b="0" i="0" u="none" strike="noStrike" kern="1200" cap="none" spc="0" normalizeH="0" baseline="0" noProof="0" dirty="0">
                  <a:ln>
                    <a:noFill/>
                  </a:ln>
                  <a:solidFill>
                    <a:schemeClr val="accent6"/>
                  </a:solidFill>
                  <a:effectLst/>
                  <a:uLnTx/>
                  <a:uFillTx/>
                  <a:latin typeface="Calibri" panose="020F0502020204030204"/>
                  <a:ea typeface="+mn-ea"/>
                  <a:cs typeface="+mn-cs"/>
                </a:rPr>
                <a:t>ההוצאות על פנאי גדלות</a:t>
              </a:r>
            </a:p>
            <a:p>
              <a:pPr marL="0" marR="0" lvl="0" indent="0" algn="ctr" defTabSz="914400" rtl="0" eaLnBrk="1" fontAlgn="auto" latinLnBrk="0" hangingPunct="1">
                <a:spcBef>
                  <a:spcPts val="0"/>
                </a:spcBef>
                <a:spcAft>
                  <a:spcPts val="0"/>
                </a:spcAft>
                <a:buClrTx/>
                <a:buSzTx/>
                <a:buFontTx/>
                <a:buNone/>
                <a:tabLst/>
                <a:defRPr/>
              </a:pPr>
              <a:r>
                <a:rPr lang="he-IL" dirty="0">
                  <a:solidFill>
                    <a:schemeClr val="accent6"/>
                  </a:solidFill>
                  <a:latin typeface="Calibri" panose="020F0502020204030204"/>
                </a:rPr>
                <a:t>"קלאב 60" , "עמותת </a:t>
              </a:r>
              <a:r>
                <a:rPr lang="he-IL" dirty="0" err="1">
                  <a:solidFill>
                    <a:schemeClr val="accent6"/>
                  </a:solidFill>
                  <a:latin typeface="Calibri" panose="020F0502020204030204"/>
                </a:rPr>
                <a:t>פ.י.ל</a:t>
              </a:r>
              <a:r>
                <a:rPr lang="he-IL" dirty="0">
                  <a:solidFill>
                    <a:schemeClr val="accent6"/>
                  </a:solidFill>
                  <a:latin typeface="Calibri" panose="020F0502020204030204"/>
                </a:rPr>
                <a:t>."...</a:t>
              </a:r>
              <a:endParaRPr kumimoji="0" lang="en-US" sz="1800" b="0" i="0" u="none" strike="noStrike" kern="1200" cap="none" spc="0" normalizeH="0" baseline="0" noProof="0" dirty="0">
                <a:ln>
                  <a:noFill/>
                </a:ln>
                <a:solidFill>
                  <a:schemeClr val="accent6"/>
                </a:solidFill>
                <a:effectLst/>
                <a:uLnTx/>
                <a:uFillTx/>
                <a:latin typeface="Calibri" panose="020F0502020204030204"/>
                <a:ea typeface="+mn-ea"/>
                <a:cs typeface="+mn-cs"/>
              </a:endParaRPr>
            </a:p>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accent6"/>
                </a:solidFill>
                <a:effectLst/>
                <a:uLnTx/>
                <a:uFillTx/>
                <a:latin typeface="Calibri" panose="020F0502020204030204"/>
                <a:ea typeface="+mn-ea"/>
                <a:cs typeface="+mn-cs"/>
              </a:endParaRPr>
            </a:p>
          </p:txBody>
        </p:sp>
      </p:grpSp>
      <p:grpSp>
        <p:nvGrpSpPr>
          <p:cNvPr id="17" name="Group 29">
            <a:extLst>
              <a:ext uri="{FF2B5EF4-FFF2-40B4-BE49-F238E27FC236}">
                <a16:creationId xmlns:a16="http://schemas.microsoft.com/office/drawing/2014/main" id="{26661765-90EA-419F-BD84-135A8BEE0C17}"/>
              </a:ext>
            </a:extLst>
          </p:cNvPr>
          <p:cNvGrpSpPr/>
          <p:nvPr/>
        </p:nvGrpSpPr>
        <p:grpSpPr>
          <a:xfrm>
            <a:off x="686787" y="1021779"/>
            <a:ext cx="4849973" cy="1459029"/>
            <a:chOff x="679724" y="974074"/>
            <a:chExt cx="3159052" cy="1058767"/>
          </a:xfrm>
        </p:grpSpPr>
        <p:sp>
          <p:nvSpPr>
            <p:cNvPr id="18" name="Hexagon 9">
              <a:extLst>
                <a:ext uri="{FF2B5EF4-FFF2-40B4-BE49-F238E27FC236}">
                  <a16:creationId xmlns:a16="http://schemas.microsoft.com/office/drawing/2014/main" id="{F36C6961-D578-4D82-88A7-E183A6FD6178}"/>
                </a:ext>
              </a:extLst>
            </p:cNvPr>
            <p:cNvSpPr/>
            <p:nvPr/>
          </p:nvSpPr>
          <p:spPr>
            <a:xfrm rot="5400000">
              <a:off x="2844997" y="1039063"/>
              <a:ext cx="1058767" cy="928790"/>
            </a:xfrm>
            <a:prstGeom prst="hexagon">
              <a:avLst/>
            </a:prstGeom>
            <a:solidFill>
              <a:schemeClr val="accent1"/>
            </a:solid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spcBef>
                  <a:spcPts val="0"/>
                </a:spcBef>
                <a:spcAft>
                  <a:spcPts val="0"/>
                </a:spcAft>
                <a:buClrTx/>
                <a:buSzTx/>
                <a:buFontTx/>
                <a:buNone/>
                <a:tabLst/>
                <a:defRPr/>
              </a:pPr>
              <a:r>
                <a:rPr lang="he-IL" sz="2800" spc="-300" dirty="0">
                  <a:solidFill>
                    <a:prstClr val="white"/>
                  </a:solidFill>
                  <a:latin typeface="Arial" panose="020B0604020202020204" pitchFamily="34" charset="0"/>
                  <a:cs typeface="Arial" panose="020B0604020202020204" pitchFamily="34" charset="0"/>
                </a:rPr>
                <a:t>איזונים חדשים</a:t>
              </a:r>
              <a:endParaRPr kumimoji="0" lang="en-US" sz="2800" i="0"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Rectangle 20">
              <a:extLst>
                <a:ext uri="{FF2B5EF4-FFF2-40B4-BE49-F238E27FC236}">
                  <a16:creationId xmlns:a16="http://schemas.microsoft.com/office/drawing/2014/main" id="{F8C3C079-3542-4E4D-A725-66A509768F51}"/>
                </a:ext>
              </a:extLst>
            </p:cNvPr>
            <p:cNvSpPr/>
            <p:nvPr/>
          </p:nvSpPr>
          <p:spPr>
            <a:xfrm>
              <a:off x="679724" y="1369450"/>
              <a:ext cx="2132443" cy="268011"/>
            </a:xfrm>
            <a:prstGeom prst="rect">
              <a:avLst/>
            </a:prstGeom>
          </p:spPr>
          <p:txBody>
            <a:bodyPr wrap="square"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he-IL" sz="1800" b="0" i="0" u="none" strike="noStrike" kern="1200" cap="none" spc="0" normalizeH="0" baseline="0" noProof="0" dirty="0">
                  <a:ln>
                    <a:noFill/>
                  </a:ln>
                  <a:solidFill>
                    <a:schemeClr val="accent1"/>
                  </a:solidFill>
                  <a:effectLst/>
                  <a:uLnTx/>
                  <a:uFillTx/>
                  <a:latin typeface="Calibri" panose="020F0502020204030204"/>
                </a:rPr>
                <a:t>הצריכה וההוצאה משתנים</a:t>
              </a:r>
              <a:endParaRPr kumimoji="0" lang="en-US" sz="1800" b="0" i="0" u="none" strike="noStrike" kern="1200" cap="none" spc="0" normalizeH="0" baseline="0" noProof="0" dirty="0">
                <a:ln>
                  <a:noFill/>
                </a:ln>
                <a:solidFill>
                  <a:schemeClr val="accent1"/>
                </a:solidFill>
                <a:effectLst/>
                <a:uLnTx/>
                <a:uFillTx/>
                <a:latin typeface="Calibri" panose="020F0502020204030204"/>
              </a:endParaRPr>
            </a:p>
          </p:txBody>
        </p:sp>
      </p:grpSp>
      <p:grpSp>
        <p:nvGrpSpPr>
          <p:cNvPr id="20" name="Group 27">
            <a:extLst>
              <a:ext uri="{FF2B5EF4-FFF2-40B4-BE49-F238E27FC236}">
                <a16:creationId xmlns:a16="http://schemas.microsoft.com/office/drawing/2014/main" id="{E1E90074-0C5C-4B02-A4B3-EAEEAE22586B}"/>
              </a:ext>
            </a:extLst>
          </p:cNvPr>
          <p:cNvGrpSpPr/>
          <p:nvPr/>
        </p:nvGrpSpPr>
        <p:grpSpPr>
          <a:xfrm>
            <a:off x="666522" y="2937680"/>
            <a:ext cx="4870236" cy="1396264"/>
            <a:chOff x="666524" y="2937681"/>
            <a:chExt cx="3172252" cy="1045765"/>
          </a:xfrm>
        </p:grpSpPr>
        <p:sp>
          <p:nvSpPr>
            <p:cNvPr id="21" name="Hexagon 10">
              <a:extLst>
                <a:ext uri="{FF2B5EF4-FFF2-40B4-BE49-F238E27FC236}">
                  <a16:creationId xmlns:a16="http://schemas.microsoft.com/office/drawing/2014/main" id="{5596F704-D034-4C2C-97B8-99CAD00C3BA8}"/>
                </a:ext>
              </a:extLst>
            </p:cNvPr>
            <p:cNvSpPr/>
            <p:nvPr/>
          </p:nvSpPr>
          <p:spPr>
            <a:xfrm rot="5400000">
              <a:off x="2851499" y="2996169"/>
              <a:ext cx="1045765" cy="928789"/>
            </a:xfrm>
            <a:prstGeom prst="hexagon">
              <a:avLst/>
            </a:prstGeom>
            <a:solidFill>
              <a:schemeClr val="accent2"/>
            </a:solid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spcBef>
                  <a:spcPts val="0"/>
                </a:spcBef>
                <a:spcAft>
                  <a:spcPts val="0"/>
                </a:spcAft>
                <a:buClrTx/>
                <a:buSzTx/>
                <a:buFontTx/>
                <a:buNone/>
                <a:tabLst/>
                <a:defRPr/>
              </a:pPr>
              <a:r>
                <a:rPr lang="he-IL" sz="2800" spc="-300" dirty="0">
                  <a:solidFill>
                    <a:prstClr val="white"/>
                  </a:solidFill>
                  <a:latin typeface="Arial" panose="020B0604020202020204" pitchFamily="34" charset="0"/>
                  <a:cs typeface="Arial" panose="020B0604020202020204" pitchFamily="34" charset="0"/>
                </a:rPr>
                <a:t>תמיכה בילדים</a:t>
              </a:r>
              <a:endParaRPr kumimoji="0" lang="en-US" sz="2800" i="0"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Rectangle 21">
              <a:extLst>
                <a:ext uri="{FF2B5EF4-FFF2-40B4-BE49-F238E27FC236}">
                  <a16:creationId xmlns:a16="http://schemas.microsoft.com/office/drawing/2014/main" id="{4D54B678-13A8-40F0-A361-F6043EB9A121}"/>
                </a:ext>
              </a:extLst>
            </p:cNvPr>
            <p:cNvSpPr/>
            <p:nvPr/>
          </p:nvSpPr>
          <p:spPr>
            <a:xfrm>
              <a:off x="666524" y="3215821"/>
              <a:ext cx="2132443" cy="484085"/>
            </a:xfrm>
            <a:prstGeom prst="rect">
              <a:avLst/>
            </a:prstGeom>
          </p:spPr>
          <p:txBody>
            <a:bodyPr wrap="square" anchor="ctr">
              <a:spAutoFit/>
            </a:bodyPr>
            <a:lstStyle/>
            <a:p>
              <a:pPr marL="0" marR="0" lvl="0" indent="0" algn="ctr" defTabSz="914400" rtl="0" eaLnBrk="1" fontAlgn="auto" latinLnBrk="0" hangingPunct="1">
                <a:spcBef>
                  <a:spcPts val="0"/>
                </a:spcBef>
                <a:spcAft>
                  <a:spcPts val="0"/>
                </a:spcAft>
                <a:buClrTx/>
                <a:buSzTx/>
                <a:buFontTx/>
                <a:buNone/>
                <a:tabLst/>
                <a:defRPr/>
              </a:pPr>
              <a:r>
                <a:rPr lang="he-IL" dirty="0">
                  <a:solidFill>
                    <a:schemeClr val="accent2"/>
                  </a:solidFill>
                  <a:latin typeface="Calibri" panose="020F0502020204030204"/>
                </a:rPr>
                <a:t>תמיכה ישירה ועקיפה</a:t>
              </a:r>
            </a:p>
            <a:p>
              <a:pPr marL="0" marR="0" lvl="0" indent="0" algn="ctr" defTabSz="914400" rtl="0" eaLnBrk="1" fontAlgn="auto" latinLnBrk="0" hangingPunct="1">
                <a:spcBef>
                  <a:spcPts val="0"/>
                </a:spcBef>
                <a:spcAft>
                  <a:spcPts val="0"/>
                </a:spcAft>
                <a:buClrTx/>
                <a:buSzTx/>
                <a:buFontTx/>
                <a:buNone/>
                <a:tabLst/>
                <a:defRPr/>
              </a:pPr>
              <a:r>
                <a:rPr lang="he-IL" dirty="0">
                  <a:solidFill>
                    <a:schemeClr val="accent2"/>
                  </a:solidFill>
                  <a:latin typeface="Calibri" panose="020F0502020204030204"/>
                </a:rPr>
                <a:t>כסף, </a:t>
              </a:r>
              <a:r>
                <a:rPr lang="he-IL" dirty="0" err="1">
                  <a:solidFill>
                    <a:schemeClr val="accent2"/>
                  </a:solidFill>
                  <a:latin typeface="Calibri" panose="020F0502020204030204"/>
                </a:rPr>
                <a:t>ביביסיטר</a:t>
              </a:r>
              <a:r>
                <a:rPr lang="he-IL" dirty="0">
                  <a:solidFill>
                    <a:schemeClr val="accent2"/>
                  </a:solidFill>
                  <a:latin typeface="Calibri" panose="020F0502020204030204"/>
                </a:rPr>
                <a:t>... </a:t>
              </a:r>
              <a:endParaRPr kumimoji="0" lang="en-US" sz="1800" b="0" i="0" u="none" strike="noStrike" kern="1200" cap="none" spc="0" normalizeH="0" baseline="0" noProof="0" dirty="0">
                <a:ln>
                  <a:noFill/>
                </a:ln>
                <a:solidFill>
                  <a:schemeClr val="accent2"/>
                </a:solidFill>
                <a:effectLst/>
                <a:uLnTx/>
                <a:uFillTx/>
                <a:latin typeface="Calibri" panose="020F0502020204030204"/>
              </a:endParaRPr>
            </a:p>
          </p:txBody>
        </p:sp>
      </p:grpSp>
      <p:grpSp>
        <p:nvGrpSpPr>
          <p:cNvPr id="23" name="Group 28">
            <a:extLst>
              <a:ext uri="{FF2B5EF4-FFF2-40B4-BE49-F238E27FC236}">
                <a16:creationId xmlns:a16="http://schemas.microsoft.com/office/drawing/2014/main" id="{551A4662-3CF8-48C1-B7E2-BB6B40AB52E1}"/>
              </a:ext>
            </a:extLst>
          </p:cNvPr>
          <p:cNvGrpSpPr/>
          <p:nvPr/>
        </p:nvGrpSpPr>
        <p:grpSpPr>
          <a:xfrm>
            <a:off x="666522" y="4802594"/>
            <a:ext cx="4870235" cy="1452819"/>
            <a:chOff x="666524" y="4829669"/>
            <a:chExt cx="3172251" cy="1054260"/>
          </a:xfrm>
        </p:grpSpPr>
        <p:sp>
          <p:nvSpPr>
            <p:cNvPr id="24" name="Hexagon 11">
              <a:extLst>
                <a:ext uri="{FF2B5EF4-FFF2-40B4-BE49-F238E27FC236}">
                  <a16:creationId xmlns:a16="http://schemas.microsoft.com/office/drawing/2014/main" id="{BCAEE2E6-E940-4765-BDAE-C0ACF721088F}"/>
                </a:ext>
              </a:extLst>
            </p:cNvPr>
            <p:cNvSpPr/>
            <p:nvPr/>
          </p:nvSpPr>
          <p:spPr>
            <a:xfrm rot="5400000">
              <a:off x="2847251" y="4892404"/>
              <a:ext cx="1054260" cy="928789"/>
            </a:xfrm>
            <a:prstGeom prst="hexagon">
              <a:avLst/>
            </a:prstGeom>
            <a:solidFill>
              <a:schemeClr val="accent4"/>
            </a:solid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spcBef>
                  <a:spcPts val="0"/>
                </a:spcBef>
                <a:spcAft>
                  <a:spcPts val="0"/>
                </a:spcAft>
                <a:buClrTx/>
                <a:buSzTx/>
                <a:buFontTx/>
                <a:buNone/>
                <a:tabLst/>
                <a:defRPr/>
              </a:pPr>
              <a:r>
                <a:rPr lang="he-IL" sz="2800" spc="-300" dirty="0">
                  <a:solidFill>
                    <a:prstClr val="white"/>
                  </a:solidFill>
                  <a:latin typeface="Arial" panose="020B0604020202020204" pitchFamily="34" charset="0"/>
                  <a:cs typeface="Arial" panose="020B0604020202020204" pitchFamily="34" charset="0"/>
                </a:rPr>
                <a:t>תמיכה בהורים</a:t>
              </a:r>
              <a:endParaRPr kumimoji="0" lang="en-US" sz="2800" i="0"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Rectangle 22">
              <a:extLst>
                <a:ext uri="{FF2B5EF4-FFF2-40B4-BE49-F238E27FC236}">
                  <a16:creationId xmlns:a16="http://schemas.microsoft.com/office/drawing/2014/main" id="{B3D243EA-BBD6-4531-9024-BE03710CC774}"/>
                </a:ext>
              </a:extLst>
            </p:cNvPr>
            <p:cNvSpPr/>
            <p:nvPr/>
          </p:nvSpPr>
          <p:spPr>
            <a:xfrm>
              <a:off x="666524" y="5222793"/>
              <a:ext cx="2132443" cy="268011"/>
            </a:xfrm>
            <a:prstGeom prst="rect">
              <a:avLst/>
            </a:prstGeom>
          </p:spPr>
          <p:txBody>
            <a:bodyPr wrap="square"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he-IL" sz="1800" b="0" i="0" u="none" strike="noStrike" kern="1200" cap="none" spc="0" normalizeH="0" baseline="0" noProof="0" dirty="0">
                  <a:ln>
                    <a:noFill/>
                  </a:ln>
                  <a:solidFill>
                    <a:srgbClr val="7030A0"/>
                  </a:solidFill>
                  <a:effectLst/>
                  <a:uLnTx/>
                  <a:uFillTx/>
                  <a:latin typeface="Calibri" panose="020F0502020204030204"/>
                  <a:ea typeface="+mn-ea"/>
                  <a:cs typeface="+mn-cs"/>
                </a:rPr>
                <a:t>יש פורשים שיש להם הורים</a:t>
              </a:r>
              <a:endPar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46528509"/>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0C06A114-B2CE-4795-95BA-5755411E14AB}"/>
              </a:ext>
            </a:extLst>
          </p:cNvPr>
          <p:cNvPicPr>
            <a:picLocks noChangeAspect="1"/>
          </p:cNvPicPr>
          <p:nvPr/>
        </p:nvPicPr>
        <p:blipFill>
          <a:blip r:embed="rId3"/>
          <a:stretch>
            <a:fillRect/>
          </a:stretch>
        </p:blipFill>
        <p:spPr>
          <a:xfrm>
            <a:off x="1" y="1244338"/>
            <a:ext cx="8766928" cy="5613662"/>
          </a:xfrm>
          <a:prstGeom prst="rect">
            <a:avLst/>
          </a:prstGeom>
        </p:spPr>
      </p:pic>
      <p:sp>
        <p:nvSpPr>
          <p:cNvPr id="6" name="תיבת טקסט 5">
            <a:extLst>
              <a:ext uri="{FF2B5EF4-FFF2-40B4-BE49-F238E27FC236}">
                <a16:creationId xmlns:a16="http://schemas.microsoft.com/office/drawing/2014/main" id="{FDEF7749-CFFC-4C3A-9B47-FC78248F70D2}"/>
              </a:ext>
            </a:extLst>
          </p:cNvPr>
          <p:cNvSpPr txBox="1"/>
          <p:nvPr/>
        </p:nvSpPr>
        <p:spPr>
          <a:xfrm>
            <a:off x="8766930" y="1843950"/>
            <a:ext cx="3425070" cy="3170099"/>
          </a:xfrm>
          <a:prstGeom prst="rect">
            <a:avLst/>
          </a:prstGeom>
          <a:noFill/>
        </p:spPr>
        <p:txBody>
          <a:bodyPr wrap="square" rtlCol="1">
            <a:spAutoFit/>
          </a:bodyPr>
          <a:lstStyle/>
          <a:p>
            <a:pPr algn="ctr"/>
            <a:r>
              <a:rPr lang="he-IL" sz="4000" b="1" u="sng" dirty="0">
                <a:solidFill>
                  <a:srgbClr val="FF0000"/>
                </a:solidFill>
              </a:rPr>
              <a:t>יש הבדל בין </a:t>
            </a:r>
          </a:p>
          <a:p>
            <a:pPr algn="ctr"/>
            <a:endParaRPr lang="he-IL" sz="3200" dirty="0"/>
          </a:p>
          <a:p>
            <a:pPr algn="ctr"/>
            <a:r>
              <a:rPr lang="he-IL" sz="3200" dirty="0"/>
              <a:t>תוחל חיים </a:t>
            </a:r>
            <a:r>
              <a:rPr lang="he-IL" sz="3200" b="1" u="sng" dirty="0">
                <a:solidFill>
                  <a:schemeClr val="bg2">
                    <a:lumMod val="50000"/>
                    <a:lumOff val="50000"/>
                  </a:schemeClr>
                </a:solidFill>
                <a:effectLst>
                  <a:outerShdw blurRad="38100" dist="38100" dir="2700000" algn="tl">
                    <a:srgbClr val="000000">
                      <a:alpha val="43137"/>
                    </a:srgbClr>
                  </a:outerShdw>
                </a:effectLst>
              </a:rPr>
              <a:t>מלידה</a:t>
            </a:r>
            <a:r>
              <a:rPr lang="he-IL" sz="3200" dirty="0"/>
              <a:t> </a:t>
            </a:r>
          </a:p>
          <a:p>
            <a:pPr algn="ctr"/>
            <a:endParaRPr lang="he-IL" sz="3200" dirty="0"/>
          </a:p>
          <a:p>
            <a:pPr algn="ctr"/>
            <a:r>
              <a:rPr lang="he-IL" sz="3200" dirty="0"/>
              <a:t>לתוחלת חיים </a:t>
            </a:r>
            <a:r>
              <a:rPr lang="he-IL" sz="3200" b="1" u="sng" dirty="0">
                <a:solidFill>
                  <a:srgbClr val="FFC000"/>
                </a:solidFill>
                <a:effectLst>
                  <a:outerShdw blurRad="38100" dist="38100" dir="2700000" algn="tl">
                    <a:srgbClr val="000000">
                      <a:alpha val="43137"/>
                    </a:srgbClr>
                  </a:outerShdw>
                </a:effectLst>
              </a:rPr>
              <a:t>מפרישה</a:t>
            </a:r>
          </a:p>
        </p:txBody>
      </p:sp>
      <p:sp>
        <p:nvSpPr>
          <p:cNvPr id="7" name="כותרת 4">
            <a:extLst>
              <a:ext uri="{FF2B5EF4-FFF2-40B4-BE49-F238E27FC236}">
                <a16:creationId xmlns:a16="http://schemas.microsoft.com/office/drawing/2014/main" id="{771F19BF-9733-4832-A994-F6A24BA2C18C}"/>
              </a:ext>
            </a:extLst>
          </p:cNvPr>
          <p:cNvSpPr>
            <a:spLocks noGrp="1"/>
          </p:cNvSpPr>
          <p:nvPr>
            <p:ph type="title"/>
          </p:nvPr>
        </p:nvSpPr>
        <p:spPr>
          <a:xfrm>
            <a:off x="2067339" y="102636"/>
            <a:ext cx="9596741" cy="751397"/>
          </a:xfrm>
        </p:spPr>
        <p:txBody>
          <a:bodyPr anchor="ctr">
            <a:noAutofit/>
          </a:bodyPr>
          <a:lstStyle/>
          <a:p>
            <a:pPr>
              <a:lnSpc>
                <a:spcPct val="100000"/>
              </a:lnSpc>
            </a:pPr>
            <a:r>
              <a:rPr lang="he-IL" sz="4400" dirty="0"/>
              <a:t>תוחלת חיים - מלידה</a:t>
            </a:r>
          </a:p>
        </p:txBody>
      </p:sp>
      <p:cxnSp>
        <p:nvCxnSpPr>
          <p:cNvPr id="8" name="מחבר ישר 7">
            <a:extLst>
              <a:ext uri="{FF2B5EF4-FFF2-40B4-BE49-F238E27FC236}">
                <a16:creationId xmlns:a16="http://schemas.microsoft.com/office/drawing/2014/main" id="{16A8A4BF-5DB0-4F0B-9EC1-CE23D9C0F8B7}"/>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8665218"/>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תיבת טקסט 5">
            <a:extLst>
              <a:ext uri="{FF2B5EF4-FFF2-40B4-BE49-F238E27FC236}">
                <a16:creationId xmlns:a16="http://schemas.microsoft.com/office/drawing/2014/main" id="{FDEF7749-CFFC-4C3A-9B47-FC78248F70D2}"/>
              </a:ext>
            </a:extLst>
          </p:cNvPr>
          <p:cNvSpPr txBox="1"/>
          <p:nvPr/>
        </p:nvSpPr>
        <p:spPr>
          <a:xfrm>
            <a:off x="8917758" y="2151398"/>
            <a:ext cx="3425070" cy="3170099"/>
          </a:xfrm>
          <a:prstGeom prst="rect">
            <a:avLst/>
          </a:prstGeom>
          <a:noFill/>
        </p:spPr>
        <p:txBody>
          <a:bodyPr wrap="square" rtlCol="1">
            <a:spAutoFit/>
          </a:bodyPr>
          <a:lstStyle/>
          <a:p>
            <a:pPr algn="ctr"/>
            <a:r>
              <a:rPr lang="he-IL" sz="4000" b="1" u="sng" dirty="0">
                <a:solidFill>
                  <a:srgbClr val="FF0000"/>
                </a:solidFill>
              </a:rPr>
              <a:t>יש הבדל בין </a:t>
            </a:r>
          </a:p>
          <a:p>
            <a:pPr algn="ctr"/>
            <a:endParaRPr lang="he-IL" sz="3200" dirty="0"/>
          </a:p>
          <a:p>
            <a:pPr algn="ctr"/>
            <a:r>
              <a:rPr lang="he-IL" sz="3200" dirty="0"/>
              <a:t>תוחל חיים </a:t>
            </a:r>
            <a:r>
              <a:rPr lang="he-IL" sz="3200" b="1" u="sng" dirty="0">
                <a:solidFill>
                  <a:schemeClr val="bg2">
                    <a:lumMod val="50000"/>
                    <a:lumOff val="50000"/>
                  </a:schemeClr>
                </a:solidFill>
                <a:effectLst>
                  <a:outerShdw blurRad="38100" dist="38100" dir="2700000" algn="tl">
                    <a:srgbClr val="000000">
                      <a:alpha val="43137"/>
                    </a:srgbClr>
                  </a:outerShdw>
                </a:effectLst>
              </a:rPr>
              <a:t>מלידה</a:t>
            </a:r>
            <a:r>
              <a:rPr lang="he-IL" sz="3200" dirty="0"/>
              <a:t> </a:t>
            </a:r>
          </a:p>
          <a:p>
            <a:pPr algn="ctr"/>
            <a:endParaRPr lang="he-IL" sz="3200" dirty="0"/>
          </a:p>
          <a:p>
            <a:pPr algn="ctr"/>
            <a:r>
              <a:rPr lang="he-IL" sz="3200" dirty="0"/>
              <a:t>לתוחלת חיים </a:t>
            </a:r>
            <a:r>
              <a:rPr lang="he-IL" sz="3200" b="1" u="sng" dirty="0">
                <a:solidFill>
                  <a:srgbClr val="FFC000"/>
                </a:solidFill>
                <a:effectLst>
                  <a:outerShdw blurRad="38100" dist="38100" dir="2700000" algn="tl">
                    <a:srgbClr val="000000">
                      <a:alpha val="43137"/>
                    </a:srgbClr>
                  </a:outerShdw>
                </a:effectLst>
              </a:rPr>
              <a:t>מפרישה</a:t>
            </a:r>
          </a:p>
        </p:txBody>
      </p:sp>
      <p:pic>
        <p:nvPicPr>
          <p:cNvPr id="2" name="תמונה 1">
            <a:hlinkClick r:id="rId3" action="ppaction://hlinksldjump"/>
            <a:extLst>
              <a:ext uri="{FF2B5EF4-FFF2-40B4-BE49-F238E27FC236}">
                <a16:creationId xmlns:a16="http://schemas.microsoft.com/office/drawing/2014/main" id="{2C05CBB8-5D16-4735-B4A8-6BE1415DFFF2}"/>
              </a:ext>
            </a:extLst>
          </p:cNvPr>
          <p:cNvPicPr>
            <a:picLocks noChangeAspect="1"/>
          </p:cNvPicPr>
          <p:nvPr/>
        </p:nvPicPr>
        <p:blipFill>
          <a:blip r:embed="rId4"/>
          <a:stretch>
            <a:fillRect/>
          </a:stretch>
        </p:blipFill>
        <p:spPr>
          <a:xfrm>
            <a:off x="0" y="1536503"/>
            <a:ext cx="8993171" cy="5321497"/>
          </a:xfrm>
          <a:prstGeom prst="rect">
            <a:avLst/>
          </a:prstGeom>
        </p:spPr>
      </p:pic>
      <p:sp>
        <p:nvSpPr>
          <p:cNvPr id="5" name="כותרת 4">
            <a:extLst>
              <a:ext uri="{FF2B5EF4-FFF2-40B4-BE49-F238E27FC236}">
                <a16:creationId xmlns:a16="http://schemas.microsoft.com/office/drawing/2014/main" id="{C26DA212-C126-4077-B2A1-0B57E08AEC6B}"/>
              </a:ext>
            </a:extLst>
          </p:cNvPr>
          <p:cNvSpPr>
            <a:spLocks noGrp="1"/>
          </p:cNvSpPr>
          <p:nvPr>
            <p:ph type="title"/>
          </p:nvPr>
        </p:nvSpPr>
        <p:spPr>
          <a:xfrm>
            <a:off x="2067339" y="102636"/>
            <a:ext cx="9596741" cy="751397"/>
          </a:xfrm>
        </p:spPr>
        <p:txBody>
          <a:bodyPr anchor="ctr">
            <a:noAutofit/>
          </a:bodyPr>
          <a:lstStyle/>
          <a:p>
            <a:pPr>
              <a:lnSpc>
                <a:spcPct val="100000"/>
              </a:lnSpc>
            </a:pPr>
            <a:r>
              <a:rPr lang="he-IL" sz="4400" dirty="0"/>
              <a:t>תוחלת חיים - מפרישה</a:t>
            </a:r>
          </a:p>
        </p:txBody>
      </p:sp>
      <p:cxnSp>
        <p:nvCxnSpPr>
          <p:cNvPr id="7" name="מחבר ישר 6">
            <a:extLst>
              <a:ext uri="{FF2B5EF4-FFF2-40B4-BE49-F238E27FC236}">
                <a16:creationId xmlns:a16="http://schemas.microsoft.com/office/drawing/2014/main" id="{160BAE39-A347-40AC-BF35-02C380511BFA}"/>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1084245"/>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8C7143D-1E9A-41EA-9BDC-C9FD7D524DB7}"/>
              </a:ext>
            </a:extLst>
          </p:cNvPr>
          <p:cNvSpPr>
            <a:spLocks noGrp="1"/>
          </p:cNvSpPr>
          <p:nvPr>
            <p:ph type="title"/>
          </p:nvPr>
        </p:nvSpPr>
        <p:spPr>
          <a:xfrm>
            <a:off x="705612" y="2011680"/>
            <a:ext cx="11237976" cy="2039112"/>
          </a:xfrm>
        </p:spPr>
        <p:txBody>
          <a:bodyPr>
            <a:noAutofit/>
          </a:bodyPr>
          <a:lstStyle/>
          <a:p>
            <a:pPr algn="ctr">
              <a:lnSpc>
                <a:spcPct val="150000"/>
              </a:lnSpc>
            </a:pPr>
            <a:r>
              <a:rPr lang="he-IL" sz="2800" i="1" dirty="0"/>
              <a:t>"אני מעריך את זה שאתה נותן לי את העצות שאתה חושב שאני</a:t>
            </a:r>
            <a:br>
              <a:rPr lang="he-IL" sz="2800" i="1" dirty="0"/>
            </a:br>
            <a:r>
              <a:rPr lang="he-IL" sz="2800" i="1" dirty="0"/>
              <a:t>צריך, ולא את אלו שאתה חושב שאני רוצה לקבל."</a:t>
            </a:r>
            <a:br>
              <a:rPr lang="he-IL" sz="2800" i="1" dirty="0"/>
            </a:br>
            <a:r>
              <a:rPr lang="he-IL" sz="2800" i="1" dirty="0"/>
              <a:t>								      </a:t>
            </a:r>
            <a:r>
              <a:rPr lang="he-IL" sz="2800" b="1" dirty="0"/>
              <a:t> </a:t>
            </a:r>
            <a:r>
              <a:rPr lang="he-IL" sz="2800" b="1" i="1" dirty="0"/>
              <a:t>תאודור רוזוולט</a:t>
            </a:r>
          </a:p>
        </p:txBody>
      </p:sp>
    </p:spTree>
    <p:extLst>
      <p:ext uri="{BB962C8B-B14F-4D97-AF65-F5344CB8AC3E}">
        <p14:creationId xmlns:p14="http://schemas.microsoft.com/office/powerpoint/2010/main" val="2067359347"/>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תמונה 3">
            <a:hlinkClick r:id="rId3" action="ppaction://hlinksldjump"/>
            <a:extLst>
              <a:ext uri="{FF2B5EF4-FFF2-40B4-BE49-F238E27FC236}">
                <a16:creationId xmlns:a16="http://schemas.microsoft.com/office/drawing/2014/main" id="{73B98577-5FEF-42F3-871E-701C9871F432}"/>
              </a:ext>
            </a:extLst>
          </p:cNvPr>
          <p:cNvPicPr>
            <a:picLocks noChangeAspect="1"/>
          </p:cNvPicPr>
          <p:nvPr/>
        </p:nvPicPr>
        <p:blipFill>
          <a:blip r:embed="rId4"/>
          <a:stretch>
            <a:fillRect/>
          </a:stretch>
        </p:blipFill>
        <p:spPr>
          <a:xfrm>
            <a:off x="0" y="1496114"/>
            <a:ext cx="12192000" cy="4100014"/>
          </a:xfrm>
          <a:prstGeom prst="rect">
            <a:avLst/>
          </a:prstGeom>
        </p:spPr>
      </p:pic>
      <p:sp>
        <p:nvSpPr>
          <p:cNvPr id="5" name="תיבת טקסט 4">
            <a:extLst>
              <a:ext uri="{FF2B5EF4-FFF2-40B4-BE49-F238E27FC236}">
                <a16:creationId xmlns:a16="http://schemas.microsoft.com/office/drawing/2014/main" id="{AF4EF22E-E380-42A7-8631-68652D8192CC}"/>
              </a:ext>
            </a:extLst>
          </p:cNvPr>
          <p:cNvSpPr txBox="1"/>
          <p:nvPr/>
        </p:nvSpPr>
        <p:spPr>
          <a:xfrm>
            <a:off x="3196808" y="430875"/>
            <a:ext cx="5798383" cy="830997"/>
          </a:xfrm>
          <a:prstGeom prst="rect">
            <a:avLst/>
          </a:prstGeom>
          <a:noFill/>
        </p:spPr>
        <p:txBody>
          <a:bodyPr wrap="none" rtlCol="1">
            <a:spAutoFit/>
          </a:bodyPr>
          <a:lstStyle/>
          <a:p>
            <a:pPr algn="ctr"/>
            <a:r>
              <a:rPr lang="he-IL" sz="2400" dirty="0"/>
              <a:t>דוגמה של אישה בת 55 שכר 18,000 ₪</a:t>
            </a:r>
          </a:p>
          <a:p>
            <a:pPr algn="ctr"/>
            <a:r>
              <a:rPr lang="he-IL" sz="2400" dirty="0"/>
              <a:t>מעולם לא משכה מענקים במעבר בין מעסיקים</a:t>
            </a:r>
          </a:p>
        </p:txBody>
      </p:sp>
    </p:spTree>
    <p:extLst>
      <p:ext uri="{BB962C8B-B14F-4D97-AF65-F5344CB8AC3E}">
        <p14:creationId xmlns:p14="http://schemas.microsoft.com/office/powerpoint/2010/main" val="2352083521"/>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כותרת 4">
            <a:extLst>
              <a:ext uri="{FF2B5EF4-FFF2-40B4-BE49-F238E27FC236}">
                <a16:creationId xmlns:a16="http://schemas.microsoft.com/office/drawing/2014/main" id="{771F19BF-9733-4832-A994-F6A24BA2C18C}"/>
              </a:ext>
            </a:extLst>
          </p:cNvPr>
          <p:cNvSpPr>
            <a:spLocks noGrp="1"/>
          </p:cNvSpPr>
          <p:nvPr>
            <p:ph type="title"/>
          </p:nvPr>
        </p:nvSpPr>
        <p:spPr>
          <a:xfrm>
            <a:off x="2067339" y="102636"/>
            <a:ext cx="9596741" cy="751397"/>
          </a:xfrm>
        </p:spPr>
        <p:txBody>
          <a:bodyPr anchor="ctr">
            <a:noAutofit/>
          </a:bodyPr>
          <a:lstStyle/>
          <a:p>
            <a:pPr>
              <a:lnSpc>
                <a:spcPct val="100000"/>
              </a:lnSpc>
            </a:pPr>
            <a:r>
              <a:rPr lang="he-IL" sz="4400" dirty="0"/>
              <a:t>איזונים חדשים</a:t>
            </a:r>
          </a:p>
        </p:txBody>
      </p:sp>
      <p:cxnSp>
        <p:nvCxnSpPr>
          <p:cNvPr id="8" name="מחבר ישר 7">
            <a:extLst>
              <a:ext uri="{FF2B5EF4-FFF2-40B4-BE49-F238E27FC236}">
                <a16:creationId xmlns:a16="http://schemas.microsoft.com/office/drawing/2014/main" id="{16A8A4BF-5DB0-4F0B-9EC1-CE23D9C0F8B7}"/>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תמונה 1">
            <a:hlinkClick r:id="rId3" action="ppaction://hlinksldjump"/>
            <a:extLst>
              <a:ext uri="{FF2B5EF4-FFF2-40B4-BE49-F238E27FC236}">
                <a16:creationId xmlns:a16="http://schemas.microsoft.com/office/drawing/2014/main" id="{850880D7-D804-413C-90B7-DA67C84F4A71}"/>
              </a:ext>
            </a:extLst>
          </p:cNvPr>
          <p:cNvPicPr>
            <a:picLocks noChangeAspect="1"/>
          </p:cNvPicPr>
          <p:nvPr/>
        </p:nvPicPr>
        <p:blipFill>
          <a:blip r:embed="rId4"/>
          <a:stretch>
            <a:fillRect/>
          </a:stretch>
        </p:blipFill>
        <p:spPr>
          <a:xfrm>
            <a:off x="1268094" y="1088228"/>
            <a:ext cx="9794880" cy="5696614"/>
          </a:xfrm>
          <a:prstGeom prst="rect">
            <a:avLst/>
          </a:prstGeom>
        </p:spPr>
      </p:pic>
    </p:spTree>
    <p:extLst>
      <p:ext uri="{BB962C8B-B14F-4D97-AF65-F5344CB8AC3E}">
        <p14:creationId xmlns:p14="http://schemas.microsoft.com/office/powerpoint/2010/main" val="1239597436"/>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כותרת 4">
            <a:extLst>
              <a:ext uri="{FF2B5EF4-FFF2-40B4-BE49-F238E27FC236}">
                <a16:creationId xmlns:a16="http://schemas.microsoft.com/office/drawing/2014/main" id="{F8192F29-133D-4318-BD06-45AAE501AB06}"/>
              </a:ext>
            </a:extLst>
          </p:cNvPr>
          <p:cNvSpPr>
            <a:spLocks noGrp="1"/>
          </p:cNvSpPr>
          <p:nvPr>
            <p:ph type="title"/>
          </p:nvPr>
        </p:nvSpPr>
        <p:spPr>
          <a:xfrm>
            <a:off x="113123" y="102636"/>
            <a:ext cx="11550958" cy="751397"/>
          </a:xfrm>
        </p:spPr>
        <p:txBody>
          <a:bodyPr anchor="ctr">
            <a:noAutofit/>
          </a:bodyPr>
          <a:lstStyle/>
          <a:p>
            <a:pPr>
              <a:lnSpc>
                <a:spcPct val="100000"/>
              </a:lnSpc>
            </a:pPr>
            <a:r>
              <a:rPr lang="he-IL" sz="4400" dirty="0"/>
              <a:t>חדש אל מול ישן – מחקר מכון </a:t>
            </a:r>
            <a:r>
              <a:rPr lang="he-IL" sz="4400" dirty="0" err="1"/>
              <a:t>ון</a:t>
            </a:r>
            <a:r>
              <a:rPr lang="he-IL" sz="4400" dirty="0"/>
              <a:t> ליר</a:t>
            </a:r>
          </a:p>
        </p:txBody>
      </p:sp>
      <p:cxnSp>
        <p:nvCxnSpPr>
          <p:cNvPr id="7" name="מחבר ישר 6">
            <a:extLst>
              <a:ext uri="{FF2B5EF4-FFF2-40B4-BE49-F238E27FC236}">
                <a16:creationId xmlns:a16="http://schemas.microsoft.com/office/drawing/2014/main" id="{3F69B88E-3A3C-4270-8EC7-4B20FE79815D}"/>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תיבת טקסט 7">
            <a:extLst>
              <a:ext uri="{FF2B5EF4-FFF2-40B4-BE49-F238E27FC236}">
                <a16:creationId xmlns:a16="http://schemas.microsoft.com/office/drawing/2014/main" id="{F2507FF5-EDC3-43B6-B2A1-1B53AFFB991A}"/>
              </a:ext>
            </a:extLst>
          </p:cNvPr>
          <p:cNvSpPr txBox="1"/>
          <p:nvPr/>
        </p:nvSpPr>
        <p:spPr>
          <a:xfrm>
            <a:off x="333955" y="1327868"/>
            <a:ext cx="11469269" cy="1959704"/>
          </a:xfrm>
          <a:prstGeom prst="rect">
            <a:avLst/>
          </a:prstGeom>
          <a:noFill/>
        </p:spPr>
        <p:txBody>
          <a:bodyPr wrap="square" rtlCol="1">
            <a:spAutoFit/>
          </a:bodyPr>
          <a:lstStyle/>
          <a:p>
            <a:pPr marL="457200" indent="-457200">
              <a:lnSpc>
                <a:spcPct val="150000"/>
              </a:lnSpc>
              <a:buFont typeface="Arial" panose="020B0604020202020204" pitchFamily="34" charset="0"/>
              <a:buChar char="•"/>
            </a:pPr>
            <a:r>
              <a:rPr lang="he-IL" sz="2800" dirty="0"/>
              <a:t>הקצבה בפנסיה חדשה נמוכה בעד 40% לעומת הקצבה בפנסיה וותיקה</a:t>
            </a:r>
          </a:p>
          <a:p>
            <a:pPr marL="457200" indent="-457200">
              <a:lnSpc>
                <a:spcPct val="150000"/>
              </a:lnSpc>
              <a:buFont typeface="Arial" panose="020B0604020202020204" pitchFamily="34" charset="0"/>
              <a:buChar char="•"/>
            </a:pPr>
            <a:r>
              <a:rPr lang="he-IL" sz="2800" dirty="0"/>
              <a:t>שיעור התחלופה בפנסיה תקציבית עמד על 70%</a:t>
            </a:r>
          </a:p>
          <a:p>
            <a:pPr marL="457200" indent="-457200">
              <a:lnSpc>
                <a:spcPct val="150000"/>
              </a:lnSpc>
              <a:buFont typeface="Arial" panose="020B0604020202020204" pitchFamily="34" charset="0"/>
              <a:buChar char="•"/>
            </a:pPr>
            <a:r>
              <a:rPr lang="he-IL" sz="2800" dirty="0"/>
              <a:t>שיעור התחלופה בפנסיה צוברת עומד על כ- 38%</a:t>
            </a:r>
          </a:p>
        </p:txBody>
      </p:sp>
      <p:sp>
        <p:nvSpPr>
          <p:cNvPr id="2" name="מלבן: פינות מעוגלות 1">
            <a:hlinkClick r:id="rId3" action="ppaction://hlinksldjump"/>
            <a:extLst>
              <a:ext uri="{FF2B5EF4-FFF2-40B4-BE49-F238E27FC236}">
                <a16:creationId xmlns:a16="http://schemas.microsoft.com/office/drawing/2014/main" id="{419AEE0A-399C-4A33-B4A5-A2632A66346E}"/>
              </a:ext>
            </a:extLst>
          </p:cNvPr>
          <p:cNvSpPr/>
          <p:nvPr/>
        </p:nvSpPr>
        <p:spPr>
          <a:xfrm>
            <a:off x="0" y="102636"/>
            <a:ext cx="12056882" cy="66527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823524271"/>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תמונה 15">
            <a:hlinkClick r:id="rId3" action="ppaction://hlinksldjump"/>
            <a:extLst>
              <a:ext uri="{FF2B5EF4-FFF2-40B4-BE49-F238E27FC236}">
                <a16:creationId xmlns:a16="http://schemas.microsoft.com/office/drawing/2014/main" id="{FA22E316-915C-4BA6-8C8B-7F4B260EB2C4}"/>
              </a:ext>
            </a:extLst>
          </p:cNvPr>
          <p:cNvPicPr>
            <a:picLocks noChangeAspect="1"/>
          </p:cNvPicPr>
          <p:nvPr/>
        </p:nvPicPr>
        <p:blipFill>
          <a:blip r:embed="rId4"/>
          <a:stretch>
            <a:fillRect/>
          </a:stretch>
        </p:blipFill>
        <p:spPr>
          <a:xfrm>
            <a:off x="1694306" y="889796"/>
            <a:ext cx="8803387" cy="5078408"/>
          </a:xfrm>
          <a:prstGeom prst="rect">
            <a:avLst/>
          </a:prstGeom>
        </p:spPr>
      </p:pic>
    </p:spTree>
    <p:extLst>
      <p:ext uri="{BB962C8B-B14F-4D97-AF65-F5344CB8AC3E}">
        <p14:creationId xmlns:p14="http://schemas.microsoft.com/office/powerpoint/2010/main" val="230272464"/>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5DBAB190-3069-4066-9DA1-25C392BEB9C2}"/>
              </a:ext>
            </a:extLst>
          </p:cNvPr>
          <p:cNvSpPr>
            <a:spLocks noGrp="1"/>
          </p:cNvSpPr>
          <p:nvPr>
            <p:ph type="title"/>
          </p:nvPr>
        </p:nvSpPr>
        <p:spPr>
          <a:xfrm>
            <a:off x="2" y="102636"/>
            <a:ext cx="11720222" cy="751397"/>
          </a:xfrm>
        </p:spPr>
        <p:txBody>
          <a:bodyPr anchor="ctr">
            <a:noAutofit/>
          </a:bodyPr>
          <a:lstStyle/>
          <a:p>
            <a:pPr>
              <a:lnSpc>
                <a:spcPct val="100000"/>
              </a:lnSpc>
            </a:pPr>
            <a:r>
              <a:rPr lang="he-IL" sz="4400" dirty="0"/>
              <a:t>השפעות הפרישה – מה משתנה</a:t>
            </a:r>
          </a:p>
        </p:txBody>
      </p:sp>
      <p:cxnSp>
        <p:nvCxnSpPr>
          <p:cNvPr id="9" name="מחבר ישר 8">
            <a:extLst>
              <a:ext uri="{FF2B5EF4-FFF2-40B4-BE49-F238E27FC236}">
                <a16:creationId xmlns:a16="http://schemas.microsoft.com/office/drawing/2014/main" id="{60F42B50-CB47-4EAF-A815-9767638E5E56}"/>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תיבת טקסט 25">
            <a:extLst>
              <a:ext uri="{FF2B5EF4-FFF2-40B4-BE49-F238E27FC236}">
                <a16:creationId xmlns:a16="http://schemas.microsoft.com/office/drawing/2014/main" id="{ED76F6E3-E060-426D-9C25-2639646E8A24}"/>
              </a:ext>
            </a:extLst>
          </p:cNvPr>
          <p:cNvSpPr txBox="1"/>
          <p:nvPr/>
        </p:nvSpPr>
        <p:spPr>
          <a:xfrm>
            <a:off x="333955" y="1045742"/>
            <a:ext cx="11469269" cy="5837688"/>
          </a:xfrm>
          <a:prstGeom prst="rect">
            <a:avLst/>
          </a:prstGeom>
          <a:noFill/>
        </p:spPr>
        <p:txBody>
          <a:bodyPr wrap="square" rtlCol="1">
            <a:spAutoFit/>
          </a:bodyPr>
          <a:lstStyle/>
          <a:p>
            <a:r>
              <a:rPr lang="he-IL" sz="2800" dirty="0"/>
              <a:t>שינויים בהכנסות ואופן קבלתם (פנסיה, ביטוח לאומי, קצבאות)</a:t>
            </a:r>
          </a:p>
          <a:p>
            <a:r>
              <a:rPr lang="he-IL" sz="2800" dirty="0"/>
              <a:t>שינוי </a:t>
            </a:r>
            <a:r>
              <a:rPr lang="he-IL" sz="2800" b="1" u="sng" dirty="0"/>
              <a:t>בהוצאות</a:t>
            </a:r>
            <a:r>
              <a:rPr lang="he-IL" sz="2800" dirty="0"/>
              <a:t> בהתאם </a:t>
            </a:r>
            <a:r>
              <a:rPr lang="he-IL" sz="2800" dirty="0">
                <a:solidFill>
                  <a:srgbClr val="FFFF00"/>
                </a:solidFill>
              </a:rPr>
              <a:t>לשלושת השלבים</a:t>
            </a:r>
          </a:p>
          <a:p>
            <a:r>
              <a:rPr lang="he-IL" sz="2800" dirty="0"/>
              <a:t>שינוי </a:t>
            </a:r>
            <a:r>
              <a:rPr lang="he-IL" sz="2800" b="1" u="sng" dirty="0"/>
              <a:t>בצרכים</a:t>
            </a:r>
            <a:r>
              <a:rPr lang="he-IL" sz="2800" dirty="0"/>
              <a:t> המשתנים בכל עשור </a:t>
            </a:r>
            <a:r>
              <a:rPr lang="he-IL" sz="2800" dirty="0">
                <a:solidFill>
                  <a:srgbClr val="FFFF00"/>
                </a:solidFill>
              </a:rPr>
              <a:t>שלושת השלבים</a:t>
            </a:r>
          </a:p>
          <a:p>
            <a:pPr marL="457200" indent="-457200">
              <a:lnSpc>
                <a:spcPct val="150000"/>
              </a:lnSpc>
              <a:buFont typeface="Wingdings" panose="05000000000000000000" pitchFamily="2" charset="2"/>
              <a:buChar char="Ø"/>
            </a:pPr>
            <a:r>
              <a:rPr lang="he-IL" sz="2800" dirty="0"/>
              <a:t>שכר / הכנסות / הטבות</a:t>
            </a:r>
          </a:p>
          <a:p>
            <a:pPr marL="457200" indent="-457200">
              <a:lnSpc>
                <a:spcPct val="150000"/>
              </a:lnSpc>
              <a:buFont typeface="Wingdings" panose="05000000000000000000" pitchFamily="2" charset="2"/>
              <a:buChar char="Ø"/>
            </a:pPr>
            <a:r>
              <a:rPr lang="he-IL" sz="2800" dirty="0"/>
              <a:t>ביטחון כלכלי</a:t>
            </a:r>
          </a:p>
          <a:p>
            <a:pPr marL="457200" indent="-457200">
              <a:lnSpc>
                <a:spcPct val="150000"/>
              </a:lnSpc>
              <a:buFont typeface="Wingdings" panose="05000000000000000000" pitchFamily="2" charset="2"/>
              <a:buChar char="Ø"/>
            </a:pPr>
            <a:r>
              <a:rPr lang="he-IL" sz="2800" dirty="0"/>
              <a:t>ביטוח</a:t>
            </a:r>
          </a:p>
          <a:p>
            <a:pPr marL="457200" indent="-457200">
              <a:lnSpc>
                <a:spcPct val="150000"/>
              </a:lnSpc>
              <a:buFont typeface="Wingdings" panose="05000000000000000000" pitchFamily="2" charset="2"/>
              <a:buChar char="Ø"/>
            </a:pPr>
            <a:r>
              <a:rPr lang="he-IL" sz="2800" dirty="0"/>
              <a:t>ניהול הון ונכסים</a:t>
            </a:r>
          </a:p>
          <a:p>
            <a:pPr marL="457200" indent="-457200">
              <a:lnSpc>
                <a:spcPct val="150000"/>
              </a:lnSpc>
              <a:buFont typeface="Wingdings" panose="05000000000000000000" pitchFamily="2" charset="2"/>
              <a:buChar char="Ø"/>
            </a:pPr>
            <a:r>
              <a:rPr lang="he-IL" sz="2800" dirty="0"/>
              <a:t>דיור</a:t>
            </a:r>
          </a:p>
          <a:p>
            <a:pPr marL="457200" indent="-457200">
              <a:lnSpc>
                <a:spcPct val="150000"/>
              </a:lnSpc>
              <a:buFont typeface="Wingdings" panose="05000000000000000000" pitchFamily="2" charset="2"/>
              <a:buChar char="Ø"/>
            </a:pPr>
            <a:r>
              <a:rPr lang="he-IL" sz="2800" dirty="0"/>
              <a:t>רכב</a:t>
            </a:r>
          </a:p>
          <a:p>
            <a:pPr marL="457200" indent="-457200">
              <a:lnSpc>
                <a:spcPct val="150000"/>
              </a:lnSpc>
              <a:buFont typeface="Wingdings" panose="05000000000000000000" pitchFamily="2" charset="2"/>
              <a:buChar char="Ø"/>
            </a:pPr>
            <a:r>
              <a:rPr lang="he-IL" sz="2800" dirty="0"/>
              <a:t>בריאות</a:t>
            </a:r>
          </a:p>
        </p:txBody>
      </p:sp>
    </p:spTree>
    <p:extLst>
      <p:ext uri="{BB962C8B-B14F-4D97-AF65-F5344CB8AC3E}">
        <p14:creationId xmlns:p14="http://schemas.microsoft.com/office/powerpoint/2010/main" val="3463658264"/>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5DBAB190-3069-4066-9DA1-25C392BEB9C2}"/>
              </a:ext>
            </a:extLst>
          </p:cNvPr>
          <p:cNvSpPr>
            <a:spLocks noGrp="1"/>
          </p:cNvSpPr>
          <p:nvPr>
            <p:ph type="title"/>
          </p:nvPr>
        </p:nvSpPr>
        <p:spPr>
          <a:xfrm>
            <a:off x="2" y="102636"/>
            <a:ext cx="11720222" cy="751397"/>
          </a:xfrm>
        </p:spPr>
        <p:txBody>
          <a:bodyPr anchor="ctr">
            <a:noAutofit/>
          </a:bodyPr>
          <a:lstStyle/>
          <a:p>
            <a:pPr>
              <a:lnSpc>
                <a:spcPct val="100000"/>
              </a:lnSpc>
            </a:pPr>
            <a:r>
              <a:rPr lang="he-IL" sz="4400" dirty="0"/>
              <a:t>השפעות הפרישה – מקורות הכנסה</a:t>
            </a:r>
          </a:p>
        </p:txBody>
      </p:sp>
      <p:cxnSp>
        <p:nvCxnSpPr>
          <p:cNvPr id="9" name="מחבר ישר 8">
            <a:extLst>
              <a:ext uri="{FF2B5EF4-FFF2-40B4-BE49-F238E27FC236}">
                <a16:creationId xmlns:a16="http://schemas.microsoft.com/office/drawing/2014/main" id="{60F42B50-CB47-4EAF-A815-9767638E5E56}"/>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קבוצה 10">
            <a:extLst>
              <a:ext uri="{FF2B5EF4-FFF2-40B4-BE49-F238E27FC236}">
                <a16:creationId xmlns:a16="http://schemas.microsoft.com/office/drawing/2014/main" id="{5E3C1908-22F8-4510-8BE8-1517F2F363BE}"/>
              </a:ext>
            </a:extLst>
          </p:cNvPr>
          <p:cNvGrpSpPr/>
          <p:nvPr/>
        </p:nvGrpSpPr>
        <p:grpSpPr>
          <a:xfrm>
            <a:off x="2808458" y="1079084"/>
            <a:ext cx="6417838" cy="5725421"/>
            <a:chOff x="2808458" y="1037950"/>
            <a:chExt cx="6457506" cy="5848851"/>
          </a:xfrm>
        </p:grpSpPr>
        <p:grpSp>
          <p:nvGrpSpPr>
            <p:cNvPr id="3" name="קבוצה 2">
              <a:extLst>
                <a:ext uri="{FF2B5EF4-FFF2-40B4-BE49-F238E27FC236}">
                  <a16:creationId xmlns:a16="http://schemas.microsoft.com/office/drawing/2014/main" id="{65870F36-353D-4213-85AB-1480EB4F5EEA}"/>
                </a:ext>
              </a:extLst>
            </p:cNvPr>
            <p:cNvGrpSpPr/>
            <p:nvPr/>
          </p:nvGrpSpPr>
          <p:grpSpPr>
            <a:xfrm>
              <a:off x="2808458" y="1037950"/>
              <a:ext cx="5904871" cy="5848851"/>
              <a:chOff x="2806867" y="1037950"/>
              <a:chExt cx="5948542" cy="5848851"/>
            </a:xfrm>
          </p:grpSpPr>
          <p:sp>
            <p:nvSpPr>
              <p:cNvPr id="4" name="צורה חופשית: צורה 3">
                <a:extLst>
                  <a:ext uri="{FF2B5EF4-FFF2-40B4-BE49-F238E27FC236}">
                    <a16:creationId xmlns:a16="http://schemas.microsoft.com/office/drawing/2014/main" id="{E454744E-9B61-4D66-AF40-6C5F62A35E10}"/>
                  </a:ext>
                </a:extLst>
              </p:cNvPr>
              <p:cNvSpPr/>
              <p:nvPr/>
            </p:nvSpPr>
            <p:spPr>
              <a:xfrm>
                <a:off x="4663985" y="2705673"/>
                <a:ext cx="2803028" cy="2549205"/>
              </a:xfrm>
              <a:custGeom>
                <a:avLst/>
                <a:gdLst>
                  <a:gd name="connsiteX0" fmla="*/ 0 w 3245084"/>
                  <a:gd name="connsiteY0" fmla="*/ 1583683 h 3167365"/>
                  <a:gd name="connsiteX1" fmla="*/ 1622542 w 3245084"/>
                  <a:gd name="connsiteY1" fmla="*/ 0 h 3167365"/>
                  <a:gd name="connsiteX2" fmla="*/ 3245084 w 3245084"/>
                  <a:gd name="connsiteY2" fmla="*/ 1583683 h 3167365"/>
                  <a:gd name="connsiteX3" fmla="*/ 1622542 w 3245084"/>
                  <a:gd name="connsiteY3" fmla="*/ 3167366 h 3167365"/>
                  <a:gd name="connsiteX4" fmla="*/ 0 w 3245084"/>
                  <a:gd name="connsiteY4" fmla="*/ 1583683 h 316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5084" h="3167365">
                    <a:moveTo>
                      <a:pt x="0" y="1583683"/>
                    </a:moveTo>
                    <a:cubicBezTo>
                      <a:pt x="0" y="709039"/>
                      <a:pt x="726437" y="0"/>
                      <a:pt x="1622542" y="0"/>
                    </a:cubicBezTo>
                    <a:cubicBezTo>
                      <a:pt x="2518647" y="0"/>
                      <a:pt x="3245084" y="709039"/>
                      <a:pt x="3245084" y="1583683"/>
                    </a:cubicBezTo>
                    <a:cubicBezTo>
                      <a:pt x="3245084" y="2458327"/>
                      <a:pt x="2518647" y="3167366"/>
                      <a:pt x="1622542" y="3167366"/>
                    </a:cubicBezTo>
                    <a:cubicBezTo>
                      <a:pt x="726437" y="3167366"/>
                      <a:pt x="0" y="2458327"/>
                      <a:pt x="0" y="1583683"/>
                    </a:cubicBezTo>
                    <a:close/>
                  </a:path>
                </a:pathLst>
              </a:cu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541272" tIns="529890" rIns="541272" bIns="529890" numCol="1" spcCol="1270" anchor="ctr" anchorCtr="0">
                <a:noAutofit/>
              </a:bodyPr>
              <a:lstStyle/>
              <a:p>
                <a:pPr marL="0" lvl="0" indent="0" algn="ctr" defTabSz="2311400" rtl="1">
                  <a:lnSpc>
                    <a:spcPct val="90000"/>
                  </a:lnSpc>
                  <a:spcBef>
                    <a:spcPct val="0"/>
                  </a:spcBef>
                  <a:spcAft>
                    <a:spcPct val="35000"/>
                  </a:spcAft>
                  <a:buNone/>
                </a:pPr>
                <a:r>
                  <a:rPr lang="he-IL" sz="4000" kern="1200" dirty="0"/>
                  <a:t>מקורות הכסף בפרישה</a:t>
                </a:r>
              </a:p>
            </p:txBody>
          </p:sp>
          <p:sp>
            <p:nvSpPr>
              <p:cNvPr id="6" name="צורה חופשית: צורה 5">
                <a:extLst>
                  <a:ext uri="{FF2B5EF4-FFF2-40B4-BE49-F238E27FC236}">
                    <a16:creationId xmlns:a16="http://schemas.microsoft.com/office/drawing/2014/main" id="{865FB215-9090-4E87-AA66-AD49A0F6C256}"/>
                  </a:ext>
                </a:extLst>
              </p:cNvPr>
              <p:cNvSpPr/>
              <p:nvPr/>
            </p:nvSpPr>
            <p:spPr>
              <a:xfrm>
                <a:off x="5307452" y="1037950"/>
                <a:ext cx="1505213" cy="1494931"/>
              </a:xfrm>
              <a:custGeom>
                <a:avLst/>
                <a:gdLst>
                  <a:gd name="connsiteX0" fmla="*/ 0 w 1622542"/>
                  <a:gd name="connsiteY0" fmla="*/ 791841 h 1583682"/>
                  <a:gd name="connsiteX1" fmla="*/ 811271 w 1622542"/>
                  <a:gd name="connsiteY1" fmla="*/ 0 h 1583682"/>
                  <a:gd name="connsiteX2" fmla="*/ 1622542 w 1622542"/>
                  <a:gd name="connsiteY2" fmla="*/ 791841 h 1583682"/>
                  <a:gd name="connsiteX3" fmla="*/ 811271 w 1622542"/>
                  <a:gd name="connsiteY3" fmla="*/ 1583682 h 1583682"/>
                  <a:gd name="connsiteX4" fmla="*/ 0 w 1622542"/>
                  <a:gd name="connsiteY4" fmla="*/ 791841 h 1583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542" h="1583682">
                    <a:moveTo>
                      <a:pt x="0" y="791841"/>
                    </a:moveTo>
                    <a:cubicBezTo>
                      <a:pt x="0" y="354519"/>
                      <a:pt x="363218" y="0"/>
                      <a:pt x="811271" y="0"/>
                    </a:cubicBezTo>
                    <a:cubicBezTo>
                      <a:pt x="1259324" y="0"/>
                      <a:pt x="1622542" y="354519"/>
                      <a:pt x="1622542" y="791841"/>
                    </a:cubicBezTo>
                    <a:cubicBezTo>
                      <a:pt x="1622542" y="1229163"/>
                      <a:pt x="1259324" y="1583682"/>
                      <a:pt x="811271" y="1583682"/>
                    </a:cubicBezTo>
                    <a:cubicBezTo>
                      <a:pt x="363218" y="1583682"/>
                      <a:pt x="0" y="1229163"/>
                      <a:pt x="0" y="791841"/>
                    </a:cubicBezTo>
                    <a:close/>
                  </a:path>
                </a:pathLst>
              </a:cu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4">
                  <a:alpha val="50000"/>
                  <a:hueOff val="-3887685"/>
                  <a:satOff val="6953"/>
                  <a:lumOff val="1814"/>
                  <a:alphaOff val="0"/>
                </a:schemeClr>
              </a:fillRef>
              <a:effectRef idx="0">
                <a:schemeClr val="accent4">
                  <a:alpha val="50000"/>
                  <a:hueOff val="-3887685"/>
                  <a:satOff val="6953"/>
                  <a:lumOff val="1814"/>
                  <a:alphaOff val="0"/>
                </a:schemeClr>
              </a:effectRef>
              <a:fontRef idx="minor">
                <a:schemeClr val="tx1"/>
              </a:fontRef>
            </p:style>
            <p:txBody>
              <a:bodyPr spcFirstLastPara="0" vert="horz" wrap="square" lIns="269366" tIns="263675" rIns="269366" bIns="263675" numCol="1" spcCol="1270" anchor="ctr" anchorCtr="0">
                <a:noAutofit/>
              </a:bodyPr>
              <a:lstStyle/>
              <a:p>
                <a:pPr marL="0" lvl="0" indent="0" algn="ctr" defTabSz="1111250" rtl="1">
                  <a:lnSpc>
                    <a:spcPct val="90000"/>
                  </a:lnSpc>
                  <a:spcBef>
                    <a:spcPct val="0"/>
                  </a:spcBef>
                  <a:spcAft>
                    <a:spcPct val="35000"/>
                  </a:spcAft>
                  <a:buNone/>
                </a:pPr>
                <a:r>
                  <a:rPr lang="he-IL" sz="2000" kern="1200" dirty="0"/>
                  <a:t>ביטוח לאומי</a:t>
                </a:r>
              </a:p>
            </p:txBody>
          </p:sp>
          <p:sp>
            <p:nvSpPr>
              <p:cNvPr id="7" name="צורה חופשית: צורה 6">
                <a:extLst>
                  <a:ext uri="{FF2B5EF4-FFF2-40B4-BE49-F238E27FC236}">
                    <a16:creationId xmlns:a16="http://schemas.microsoft.com/office/drawing/2014/main" id="{1AED1961-F8B1-4D40-A934-B81928506356}"/>
                  </a:ext>
                </a:extLst>
              </p:cNvPr>
              <p:cNvSpPr/>
              <p:nvPr/>
            </p:nvSpPr>
            <p:spPr>
              <a:xfrm>
                <a:off x="7250196" y="1603121"/>
                <a:ext cx="1505213" cy="1502585"/>
              </a:xfrm>
              <a:custGeom>
                <a:avLst/>
                <a:gdLst>
                  <a:gd name="connsiteX0" fmla="*/ 0 w 1622542"/>
                  <a:gd name="connsiteY0" fmla="*/ 791841 h 1583682"/>
                  <a:gd name="connsiteX1" fmla="*/ 811271 w 1622542"/>
                  <a:gd name="connsiteY1" fmla="*/ 0 h 1583682"/>
                  <a:gd name="connsiteX2" fmla="*/ 1622542 w 1622542"/>
                  <a:gd name="connsiteY2" fmla="*/ 791841 h 1583682"/>
                  <a:gd name="connsiteX3" fmla="*/ 811271 w 1622542"/>
                  <a:gd name="connsiteY3" fmla="*/ 1583682 h 1583682"/>
                  <a:gd name="connsiteX4" fmla="*/ 0 w 1622542"/>
                  <a:gd name="connsiteY4" fmla="*/ 791841 h 1583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542" h="1583682">
                    <a:moveTo>
                      <a:pt x="0" y="791841"/>
                    </a:moveTo>
                    <a:cubicBezTo>
                      <a:pt x="0" y="354519"/>
                      <a:pt x="363218" y="0"/>
                      <a:pt x="811271" y="0"/>
                    </a:cubicBezTo>
                    <a:cubicBezTo>
                      <a:pt x="1259324" y="0"/>
                      <a:pt x="1622542" y="354519"/>
                      <a:pt x="1622542" y="791841"/>
                    </a:cubicBezTo>
                    <a:cubicBezTo>
                      <a:pt x="1622542" y="1229163"/>
                      <a:pt x="1259324" y="1583682"/>
                      <a:pt x="811271" y="1583682"/>
                    </a:cubicBezTo>
                    <a:cubicBezTo>
                      <a:pt x="363218" y="1583682"/>
                      <a:pt x="0" y="1229163"/>
                      <a:pt x="0" y="791841"/>
                    </a:cubicBezTo>
                    <a:close/>
                  </a:path>
                </a:pathLst>
              </a:cu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4">
                  <a:alpha val="50000"/>
                  <a:hueOff val="-7775370"/>
                  <a:satOff val="13906"/>
                  <a:lumOff val="3628"/>
                  <a:alphaOff val="0"/>
                </a:schemeClr>
              </a:fillRef>
              <a:effectRef idx="0">
                <a:schemeClr val="accent4">
                  <a:alpha val="50000"/>
                  <a:hueOff val="-7775370"/>
                  <a:satOff val="13906"/>
                  <a:lumOff val="3628"/>
                  <a:alphaOff val="0"/>
                </a:schemeClr>
              </a:effectRef>
              <a:fontRef idx="minor">
                <a:schemeClr val="tx1"/>
              </a:fontRef>
            </p:style>
            <p:txBody>
              <a:bodyPr spcFirstLastPara="0" vert="horz" wrap="square" lIns="269366" tIns="263675" rIns="269366" bIns="263675" numCol="1" spcCol="1270" anchor="ctr" anchorCtr="0">
                <a:noAutofit/>
              </a:bodyPr>
              <a:lstStyle/>
              <a:p>
                <a:pPr marL="0" lvl="0" indent="0" algn="ctr" defTabSz="1111250" rtl="1">
                  <a:lnSpc>
                    <a:spcPct val="90000"/>
                  </a:lnSpc>
                  <a:spcBef>
                    <a:spcPct val="0"/>
                  </a:spcBef>
                  <a:spcAft>
                    <a:spcPct val="35000"/>
                  </a:spcAft>
                  <a:buNone/>
                </a:pPr>
                <a:r>
                  <a:rPr lang="he-IL" sz="2000" kern="1200" dirty="0"/>
                  <a:t>נדל"ן מניב</a:t>
                </a:r>
              </a:p>
            </p:txBody>
          </p:sp>
          <p:sp>
            <p:nvSpPr>
              <p:cNvPr id="8" name="צורה חופשית: צורה 7">
                <a:extLst>
                  <a:ext uri="{FF2B5EF4-FFF2-40B4-BE49-F238E27FC236}">
                    <a16:creationId xmlns:a16="http://schemas.microsoft.com/office/drawing/2014/main" id="{BF462321-1277-4E37-A40D-AAF367C9EF85}"/>
                  </a:ext>
                </a:extLst>
              </p:cNvPr>
              <p:cNvSpPr/>
              <p:nvPr/>
            </p:nvSpPr>
            <p:spPr>
              <a:xfrm>
                <a:off x="5295453" y="5477688"/>
                <a:ext cx="1517213" cy="1409113"/>
              </a:xfrm>
              <a:custGeom>
                <a:avLst/>
                <a:gdLst>
                  <a:gd name="connsiteX0" fmla="*/ 0 w 1622542"/>
                  <a:gd name="connsiteY0" fmla="*/ 791841 h 1583682"/>
                  <a:gd name="connsiteX1" fmla="*/ 811271 w 1622542"/>
                  <a:gd name="connsiteY1" fmla="*/ 0 h 1583682"/>
                  <a:gd name="connsiteX2" fmla="*/ 1622542 w 1622542"/>
                  <a:gd name="connsiteY2" fmla="*/ 791841 h 1583682"/>
                  <a:gd name="connsiteX3" fmla="*/ 811271 w 1622542"/>
                  <a:gd name="connsiteY3" fmla="*/ 1583682 h 1583682"/>
                  <a:gd name="connsiteX4" fmla="*/ 0 w 1622542"/>
                  <a:gd name="connsiteY4" fmla="*/ 791841 h 1583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542" h="1583682">
                    <a:moveTo>
                      <a:pt x="0" y="791841"/>
                    </a:moveTo>
                    <a:cubicBezTo>
                      <a:pt x="0" y="354519"/>
                      <a:pt x="363218" y="0"/>
                      <a:pt x="811271" y="0"/>
                    </a:cubicBezTo>
                    <a:cubicBezTo>
                      <a:pt x="1259324" y="0"/>
                      <a:pt x="1622542" y="354519"/>
                      <a:pt x="1622542" y="791841"/>
                    </a:cubicBezTo>
                    <a:cubicBezTo>
                      <a:pt x="1622542" y="1229163"/>
                      <a:pt x="1259324" y="1583682"/>
                      <a:pt x="811271" y="1583682"/>
                    </a:cubicBezTo>
                    <a:cubicBezTo>
                      <a:pt x="363218" y="1583682"/>
                      <a:pt x="0" y="1229163"/>
                      <a:pt x="0" y="791841"/>
                    </a:cubicBezTo>
                    <a:close/>
                  </a:path>
                </a:pathLst>
              </a:cu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4">
                  <a:alpha val="50000"/>
                  <a:hueOff val="-11663055"/>
                  <a:satOff val="20859"/>
                  <a:lumOff val="5441"/>
                  <a:alphaOff val="0"/>
                </a:schemeClr>
              </a:fillRef>
              <a:effectRef idx="0">
                <a:schemeClr val="accent4">
                  <a:alpha val="50000"/>
                  <a:hueOff val="-11663055"/>
                  <a:satOff val="20859"/>
                  <a:lumOff val="5441"/>
                  <a:alphaOff val="0"/>
                </a:schemeClr>
              </a:effectRef>
              <a:fontRef idx="minor">
                <a:schemeClr val="tx1"/>
              </a:fontRef>
            </p:style>
            <p:txBody>
              <a:bodyPr spcFirstLastPara="0" vert="horz" wrap="square" lIns="269366" tIns="263675" rIns="269366" bIns="263675" numCol="1" spcCol="1270" anchor="ctr" anchorCtr="0">
                <a:noAutofit/>
              </a:bodyPr>
              <a:lstStyle/>
              <a:p>
                <a:pPr marL="0" lvl="0" indent="0" algn="ctr" defTabSz="1111250" rtl="1">
                  <a:lnSpc>
                    <a:spcPct val="90000"/>
                  </a:lnSpc>
                  <a:spcBef>
                    <a:spcPct val="0"/>
                  </a:spcBef>
                  <a:spcAft>
                    <a:spcPct val="35000"/>
                  </a:spcAft>
                  <a:buNone/>
                </a:pPr>
                <a:r>
                  <a:rPr lang="he-IL" sz="2000" kern="1200" dirty="0"/>
                  <a:t>ביטוח מנהלים</a:t>
                </a:r>
              </a:p>
            </p:txBody>
          </p:sp>
          <p:sp>
            <p:nvSpPr>
              <p:cNvPr id="10" name="צורה חופשית: צורה 9">
                <a:extLst>
                  <a:ext uri="{FF2B5EF4-FFF2-40B4-BE49-F238E27FC236}">
                    <a16:creationId xmlns:a16="http://schemas.microsoft.com/office/drawing/2014/main" id="{5E302051-D91B-4F30-9D87-1095B55C002B}"/>
                  </a:ext>
                </a:extLst>
              </p:cNvPr>
              <p:cNvSpPr/>
              <p:nvPr/>
            </p:nvSpPr>
            <p:spPr>
              <a:xfrm>
                <a:off x="2806867" y="3414051"/>
                <a:ext cx="1517213" cy="1506005"/>
              </a:xfrm>
              <a:custGeom>
                <a:avLst/>
                <a:gdLst>
                  <a:gd name="connsiteX0" fmla="*/ 0 w 1622542"/>
                  <a:gd name="connsiteY0" fmla="*/ 791841 h 1583682"/>
                  <a:gd name="connsiteX1" fmla="*/ 811271 w 1622542"/>
                  <a:gd name="connsiteY1" fmla="*/ 0 h 1583682"/>
                  <a:gd name="connsiteX2" fmla="*/ 1622542 w 1622542"/>
                  <a:gd name="connsiteY2" fmla="*/ 791841 h 1583682"/>
                  <a:gd name="connsiteX3" fmla="*/ 811271 w 1622542"/>
                  <a:gd name="connsiteY3" fmla="*/ 1583682 h 1583682"/>
                  <a:gd name="connsiteX4" fmla="*/ 0 w 1622542"/>
                  <a:gd name="connsiteY4" fmla="*/ 791841 h 1583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542" h="1583682">
                    <a:moveTo>
                      <a:pt x="0" y="791841"/>
                    </a:moveTo>
                    <a:cubicBezTo>
                      <a:pt x="0" y="354519"/>
                      <a:pt x="363218" y="0"/>
                      <a:pt x="811271" y="0"/>
                    </a:cubicBezTo>
                    <a:cubicBezTo>
                      <a:pt x="1259324" y="0"/>
                      <a:pt x="1622542" y="354519"/>
                      <a:pt x="1622542" y="791841"/>
                    </a:cubicBezTo>
                    <a:cubicBezTo>
                      <a:pt x="1622542" y="1229163"/>
                      <a:pt x="1259324" y="1583682"/>
                      <a:pt x="811271" y="1583682"/>
                    </a:cubicBezTo>
                    <a:cubicBezTo>
                      <a:pt x="363218" y="1583682"/>
                      <a:pt x="0" y="1229163"/>
                      <a:pt x="0" y="791841"/>
                    </a:cubicBezTo>
                    <a:close/>
                  </a:path>
                </a:pathLst>
              </a:cu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4">
                  <a:alpha val="50000"/>
                  <a:hueOff val="-15550739"/>
                  <a:satOff val="27812"/>
                  <a:lumOff val="7255"/>
                  <a:alphaOff val="0"/>
                </a:schemeClr>
              </a:fillRef>
              <a:effectRef idx="0">
                <a:schemeClr val="accent4">
                  <a:alpha val="50000"/>
                  <a:hueOff val="-15550739"/>
                  <a:satOff val="27812"/>
                  <a:lumOff val="7255"/>
                  <a:alphaOff val="0"/>
                </a:schemeClr>
              </a:effectRef>
              <a:fontRef idx="minor">
                <a:schemeClr val="tx1"/>
              </a:fontRef>
            </p:style>
            <p:txBody>
              <a:bodyPr spcFirstLastPara="0" vert="horz" wrap="square" lIns="269366" tIns="263675" rIns="269366" bIns="263675" numCol="1" spcCol="1270" anchor="ctr" anchorCtr="0">
                <a:noAutofit/>
              </a:bodyPr>
              <a:lstStyle/>
              <a:p>
                <a:pPr marL="0" lvl="0" indent="0" algn="ctr" defTabSz="1111250" rtl="1">
                  <a:lnSpc>
                    <a:spcPct val="90000"/>
                  </a:lnSpc>
                  <a:spcBef>
                    <a:spcPct val="0"/>
                  </a:spcBef>
                  <a:spcAft>
                    <a:spcPct val="35000"/>
                  </a:spcAft>
                  <a:buNone/>
                </a:pPr>
                <a:r>
                  <a:rPr lang="he-IL" kern="1200" dirty="0"/>
                  <a:t>פיקדונות ותוכניות חסכון</a:t>
                </a:r>
              </a:p>
            </p:txBody>
          </p:sp>
        </p:grpSp>
        <p:sp>
          <p:nvSpPr>
            <p:cNvPr id="12" name="צורה חופשית: צורה 11">
              <a:extLst>
                <a:ext uri="{FF2B5EF4-FFF2-40B4-BE49-F238E27FC236}">
                  <a16:creationId xmlns:a16="http://schemas.microsoft.com/office/drawing/2014/main" id="{304ADC8F-F350-45C3-838C-2DA2475D35C6}"/>
                </a:ext>
              </a:extLst>
            </p:cNvPr>
            <p:cNvSpPr/>
            <p:nvPr/>
          </p:nvSpPr>
          <p:spPr>
            <a:xfrm>
              <a:off x="7771802" y="3417471"/>
              <a:ext cx="1494162" cy="1502585"/>
            </a:xfrm>
            <a:custGeom>
              <a:avLst/>
              <a:gdLst>
                <a:gd name="connsiteX0" fmla="*/ 0 w 1622542"/>
                <a:gd name="connsiteY0" fmla="*/ 791841 h 1583682"/>
                <a:gd name="connsiteX1" fmla="*/ 811271 w 1622542"/>
                <a:gd name="connsiteY1" fmla="*/ 0 h 1583682"/>
                <a:gd name="connsiteX2" fmla="*/ 1622542 w 1622542"/>
                <a:gd name="connsiteY2" fmla="*/ 791841 h 1583682"/>
                <a:gd name="connsiteX3" fmla="*/ 811271 w 1622542"/>
                <a:gd name="connsiteY3" fmla="*/ 1583682 h 1583682"/>
                <a:gd name="connsiteX4" fmla="*/ 0 w 1622542"/>
                <a:gd name="connsiteY4" fmla="*/ 791841 h 1583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542" h="1583682">
                  <a:moveTo>
                    <a:pt x="0" y="791841"/>
                  </a:moveTo>
                  <a:cubicBezTo>
                    <a:pt x="0" y="354519"/>
                    <a:pt x="363218" y="0"/>
                    <a:pt x="811271" y="0"/>
                  </a:cubicBezTo>
                  <a:cubicBezTo>
                    <a:pt x="1259324" y="0"/>
                    <a:pt x="1622542" y="354519"/>
                    <a:pt x="1622542" y="791841"/>
                  </a:cubicBezTo>
                  <a:cubicBezTo>
                    <a:pt x="1622542" y="1229163"/>
                    <a:pt x="1259324" y="1583682"/>
                    <a:pt x="811271" y="1583682"/>
                  </a:cubicBezTo>
                  <a:cubicBezTo>
                    <a:pt x="363218" y="1583682"/>
                    <a:pt x="0" y="1229163"/>
                    <a:pt x="0" y="791841"/>
                  </a:cubicBezTo>
                  <a:close/>
                </a:path>
              </a:pathLst>
            </a:custGeom>
            <a:solidFill>
              <a:schemeClr val="accent3">
                <a:alpha val="50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4">
                <a:alpha val="50000"/>
                <a:hueOff val="-3887685"/>
                <a:satOff val="6953"/>
                <a:lumOff val="1814"/>
                <a:alphaOff val="0"/>
              </a:schemeClr>
            </a:fillRef>
            <a:effectRef idx="0">
              <a:schemeClr val="accent4">
                <a:alpha val="50000"/>
                <a:hueOff val="-3887685"/>
                <a:satOff val="6953"/>
                <a:lumOff val="1814"/>
                <a:alphaOff val="0"/>
              </a:schemeClr>
            </a:effectRef>
            <a:fontRef idx="minor">
              <a:schemeClr val="tx1"/>
            </a:fontRef>
          </p:style>
          <p:txBody>
            <a:bodyPr spcFirstLastPara="0" vert="horz" wrap="square" lIns="269366" tIns="263675" rIns="269366" bIns="263675" numCol="1" spcCol="1270" anchor="ctr" anchorCtr="0">
              <a:noAutofit/>
            </a:bodyPr>
            <a:lstStyle/>
            <a:p>
              <a:pPr marL="0" lvl="0" indent="0" algn="ctr" defTabSz="1111250" rtl="1">
                <a:lnSpc>
                  <a:spcPct val="90000"/>
                </a:lnSpc>
                <a:spcBef>
                  <a:spcPct val="0"/>
                </a:spcBef>
                <a:spcAft>
                  <a:spcPct val="35000"/>
                </a:spcAft>
                <a:buNone/>
              </a:pPr>
              <a:r>
                <a:rPr lang="he-IL" sz="2000" kern="1200" dirty="0"/>
                <a:t>קופות גמל</a:t>
              </a:r>
            </a:p>
          </p:txBody>
        </p:sp>
        <p:sp>
          <p:nvSpPr>
            <p:cNvPr id="13" name="צורה חופשית: צורה 12">
              <a:extLst>
                <a:ext uri="{FF2B5EF4-FFF2-40B4-BE49-F238E27FC236}">
                  <a16:creationId xmlns:a16="http://schemas.microsoft.com/office/drawing/2014/main" id="{3D4D2930-8F00-4F7F-AF9E-B834EB5806DA}"/>
                </a:ext>
              </a:extLst>
            </p:cNvPr>
            <p:cNvSpPr/>
            <p:nvPr/>
          </p:nvSpPr>
          <p:spPr>
            <a:xfrm>
              <a:off x="7107263" y="5077150"/>
              <a:ext cx="1506074" cy="1502585"/>
            </a:xfrm>
            <a:custGeom>
              <a:avLst/>
              <a:gdLst>
                <a:gd name="connsiteX0" fmla="*/ 0 w 1622542"/>
                <a:gd name="connsiteY0" fmla="*/ 791841 h 1583682"/>
                <a:gd name="connsiteX1" fmla="*/ 811271 w 1622542"/>
                <a:gd name="connsiteY1" fmla="*/ 0 h 1583682"/>
                <a:gd name="connsiteX2" fmla="*/ 1622542 w 1622542"/>
                <a:gd name="connsiteY2" fmla="*/ 791841 h 1583682"/>
                <a:gd name="connsiteX3" fmla="*/ 811271 w 1622542"/>
                <a:gd name="connsiteY3" fmla="*/ 1583682 h 1583682"/>
                <a:gd name="connsiteX4" fmla="*/ 0 w 1622542"/>
                <a:gd name="connsiteY4" fmla="*/ 791841 h 1583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542" h="1583682">
                  <a:moveTo>
                    <a:pt x="0" y="791841"/>
                  </a:moveTo>
                  <a:cubicBezTo>
                    <a:pt x="0" y="354519"/>
                    <a:pt x="363218" y="0"/>
                    <a:pt x="811271" y="0"/>
                  </a:cubicBezTo>
                  <a:cubicBezTo>
                    <a:pt x="1259324" y="0"/>
                    <a:pt x="1622542" y="354519"/>
                    <a:pt x="1622542" y="791841"/>
                  </a:cubicBezTo>
                  <a:cubicBezTo>
                    <a:pt x="1622542" y="1229163"/>
                    <a:pt x="1259324" y="1583682"/>
                    <a:pt x="811271" y="1583682"/>
                  </a:cubicBezTo>
                  <a:cubicBezTo>
                    <a:pt x="363218" y="1583682"/>
                    <a:pt x="0" y="1229163"/>
                    <a:pt x="0" y="791841"/>
                  </a:cubicBezTo>
                  <a:close/>
                </a:path>
              </a:pathLst>
            </a:custGeom>
            <a:solidFill>
              <a:schemeClr val="tx1">
                <a:lumMod val="65000"/>
                <a:alpha val="50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4">
                <a:alpha val="50000"/>
                <a:hueOff val="-3887685"/>
                <a:satOff val="6953"/>
                <a:lumOff val="1814"/>
                <a:alphaOff val="0"/>
              </a:schemeClr>
            </a:fillRef>
            <a:effectRef idx="0">
              <a:schemeClr val="accent4">
                <a:alpha val="50000"/>
                <a:hueOff val="-3887685"/>
                <a:satOff val="6953"/>
                <a:lumOff val="1814"/>
                <a:alphaOff val="0"/>
              </a:schemeClr>
            </a:effectRef>
            <a:fontRef idx="minor">
              <a:schemeClr val="tx1"/>
            </a:fontRef>
          </p:style>
          <p:txBody>
            <a:bodyPr spcFirstLastPara="0" vert="horz" wrap="square" lIns="269366" tIns="263675" rIns="269366" bIns="263675" numCol="1" spcCol="1270" anchor="ctr" anchorCtr="0">
              <a:noAutofit/>
            </a:bodyPr>
            <a:lstStyle/>
            <a:p>
              <a:pPr marL="0" lvl="0" indent="0" algn="ctr" defTabSz="1111250" rtl="1">
                <a:lnSpc>
                  <a:spcPct val="90000"/>
                </a:lnSpc>
                <a:spcBef>
                  <a:spcPct val="0"/>
                </a:spcBef>
                <a:spcAft>
                  <a:spcPct val="35000"/>
                </a:spcAft>
                <a:buNone/>
              </a:pPr>
              <a:r>
                <a:rPr lang="he-IL" sz="2000" kern="1200" dirty="0"/>
                <a:t>קרנות פנסיה</a:t>
              </a:r>
            </a:p>
          </p:txBody>
        </p:sp>
        <p:sp>
          <p:nvSpPr>
            <p:cNvPr id="14" name="צורה חופשית: צורה 13">
              <a:extLst>
                <a:ext uri="{FF2B5EF4-FFF2-40B4-BE49-F238E27FC236}">
                  <a16:creationId xmlns:a16="http://schemas.microsoft.com/office/drawing/2014/main" id="{F60790D0-C7DB-4F5A-9A16-69A49CC0D343}"/>
                </a:ext>
              </a:extLst>
            </p:cNvPr>
            <p:cNvSpPr/>
            <p:nvPr/>
          </p:nvSpPr>
          <p:spPr>
            <a:xfrm>
              <a:off x="3472997" y="5077150"/>
              <a:ext cx="1506074" cy="1409113"/>
            </a:xfrm>
            <a:custGeom>
              <a:avLst/>
              <a:gdLst>
                <a:gd name="connsiteX0" fmla="*/ 0 w 1622542"/>
                <a:gd name="connsiteY0" fmla="*/ 791841 h 1583682"/>
                <a:gd name="connsiteX1" fmla="*/ 811271 w 1622542"/>
                <a:gd name="connsiteY1" fmla="*/ 0 h 1583682"/>
                <a:gd name="connsiteX2" fmla="*/ 1622542 w 1622542"/>
                <a:gd name="connsiteY2" fmla="*/ 791841 h 1583682"/>
                <a:gd name="connsiteX3" fmla="*/ 811271 w 1622542"/>
                <a:gd name="connsiteY3" fmla="*/ 1583682 h 1583682"/>
                <a:gd name="connsiteX4" fmla="*/ 0 w 1622542"/>
                <a:gd name="connsiteY4" fmla="*/ 791841 h 1583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542" h="1583682">
                  <a:moveTo>
                    <a:pt x="0" y="791841"/>
                  </a:moveTo>
                  <a:cubicBezTo>
                    <a:pt x="0" y="354519"/>
                    <a:pt x="363218" y="0"/>
                    <a:pt x="811271" y="0"/>
                  </a:cubicBezTo>
                  <a:cubicBezTo>
                    <a:pt x="1259324" y="0"/>
                    <a:pt x="1622542" y="354519"/>
                    <a:pt x="1622542" y="791841"/>
                  </a:cubicBezTo>
                  <a:cubicBezTo>
                    <a:pt x="1622542" y="1229163"/>
                    <a:pt x="1259324" y="1583682"/>
                    <a:pt x="811271" y="1583682"/>
                  </a:cubicBezTo>
                  <a:cubicBezTo>
                    <a:pt x="363218" y="1583682"/>
                    <a:pt x="0" y="1229163"/>
                    <a:pt x="0" y="791841"/>
                  </a:cubicBezTo>
                  <a:close/>
                </a:path>
              </a:pathLst>
            </a:custGeom>
            <a:solidFill>
              <a:schemeClr val="accent6">
                <a:alpha val="50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4">
                <a:alpha val="50000"/>
                <a:hueOff val="-11663055"/>
                <a:satOff val="20859"/>
                <a:lumOff val="5441"/>
                <a:alphaOff val="0"/>
              </a:schemeClr>
            </a:fillRef>
            <a:effectRef idx="0">
              <a:schemeClr val="accent4">
                <a:alpha val="50000"/>
                <a:hueOff val="-11663055"/>
                <a:satOff val="20859"/>
                <a:lumOff val="5441"/>
                <a:alphaOff val="0"/>
              </a:schemeClr>
            </a:effectRef>
            <a:fontRef idx="minor">
              <a:schemeClr val="tx1"/>
            </a:fontRef>
          </p:style>
          <p:txBody>
            <a:bodyPr spcFirstLastPara="0" vert="horz" wrap="square" lIns="269366" tIns="263675" rIns="269366" bIns="263675" numCol="1" spcCol="1270" anchor="ctr" anchorCtr="0">
              <a:noAutofit/>
            </a:bodyPr>
            <a:lstStyle/>
            <a:p>
              <a:pPr marL="0" lvl="0" indent="0" algn="ctr" defTabSz="1111250" rtl="1">
                <a:lnSpc>
                  <a:spcPct val="90000"/>
                </a:lnSpc>
                <a:spcBef>
                  <a:spcPct val="0"/>
                </a:spcBef>
                <a:spcAft>
                  <a:spcPct val="35000"/>
                </a:spcAft>
                <a:buNone/>
              </a:pPr>
              <a:r>
                <a:rPr lang="he-IL" kern="1200" dirty="0"/>
                <a:t>קרנות השתלמות</a:t>
              </a:r>
            </a:p>
          </p:txBody>
        </p:sp>
        <p:sp>
          <p:nvSpPr>
            <p:cNvPr id="15" name="צורה חופשית: צורה 14">
              <a:extLst>
                <a:ext uri="{FF2B5EF4-FFF2-40B4-BE49-F238E27FC236}">
                  <a16:creationId xmlns:a16="http://schemas.microsoft.com/office/drawing/2014/main" id="{B2990660-34A6-4959-859E-E087EF85D674}"/>
                </a:ext>
              </a:extLst>
            </p:cNvPr>
            <p:cNvSpPr/>
            <p:nvPr/>
          </p:nvSpPr>
          <p:spPr>
            <a:xfrm>
              <a:off x="3472997" y="1603121"/>
              <a:ext cx="1506074" cy="1409113"/>
            </a:xfrm>
            <a:custGeom>
              <a:avLst/>
              <a:gdLst>
                <a:gd name="connsiteX0" fmla="*/ 0 w 1622542"/>
                <a:gd name="connsiteY0" fmla="*/ 791841 h 1583682"/>
                <a:gd name="connsiteX1" fmla="*/ 811271 w 1622542"/>
                <a:gd name="connsiteY1" fmla="*/ 0 h 1583682"/>
                <a:gd name="connsiteX2" fmla="*/ 1622542 w 1622542"/>
                <a:gd name="connsiteY2" fmla="*/ 791841 h 1583682"/>
                <a:gd name="connsiteX3" fmla="*/ 811271 w 1622542"/>
                <a:gd name="connsiteY3" fmla="*/ 1583682 h 1583682"/>
                <a:gd name="connsiteX4" fmla="*/ 0 w 1622542"/>
                <a:gd name="connsiteY4" fmla="*/ 791841 h 1583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542" h="1583682">
                  <a:moveTo>
                    <a:pt x="0" y="791841"/>
                  </a:moveTo>
                  <a:cubicBezTo>
                    <a:pt x="0" y="354519"/>
                    <a:pt x="363218" y="0"/>
                    <a:pt x="811271" y="0"/>
                  </a:cubicBezTo>
                  <a:cubicBezTo>
                    <a:pt x="1259324" y="0"/>
                    <a:pt x="1622542" y="354519"/>
                    <a:pt x="1622542" y="791841"/>
                  </a:cubicBezTo>
                  <a:cubicBezTo>
                    <a:pt x="1622542" y="1229163"/>
                    <a:pt x="1259324" y="1583682"/>
                    <a:pt x="811271" y="1583682"/>
                  </a:cubicBezTo>
                  <a:cubicBezTo>
                    <a:pt x="363218" y="1583682"/>
                    <a:pt x="0" y="1229163"/>
                    <a:pt x="0" y="791841"/>
                  </a:cubicBezTo>
                  <a:close/>
                </a:path>
              </a:pathLst>
            </a:custGeom>
            <a:solidFill>
              <a:schemeClr val="accent3">
                <a:lumMod val="60000"/>
                <a:lumOff val="40000"/>
                <a:alpha val="50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4">
                <a:alpha val="50000"/>
                <a:hueOff val="-11663055"/>
                <a:satOff val="20859"/>
                <a:lumOff val="5441"/>
                <a:alphaOff val="0"/>
              </a:schemeClr>
            </a:fillRef>
            <a:effectRef idx="0">
              <a:schemeClr val="accent4">
                <a:alpha val="50000"/>
                <a:hueOff val="-11663055"/>
                <a:satOff val="20859"/>
                <a:lumOff val="5441"/>
                <a:alphaOff val="0"/>
              </a:schemeClr>
            </a:effectRef>
            <a:fontRef idx="minor">
              <a:schemeClr val="tx1"/>
            </a:fontRef>
          </p:style>
          <p:txBody>
            <a:bodyPr spcFirstLastPara="0" vert="horz" wrap="square" lIns="269366" tIns="263675" rIns="269366" bIns="263675" numCol="1" spcCol="1270" anchor="ctr" anchorCtr="0">
              <a:noAutofit/>
            </a:bodyPr>
            <a:lstStyle/>
            <a:p>
              <a:pPr marL="0" lvl="0" indent="0" algn="ctr" defTabSz="1111250" rtl="1">
                <a:lnSpc>
                  <a:spcPct val="90000"/>
                </a:lnSpc>
                <a:spcBef>
                  <a:spcPct val="0"/>
                </a:spcBef>
                <a:spcAft>
                  <a:spcPct val="35000"/>
                </a:spcAft>
                <a:buNone/>
              </a:pPr>
              <a:r>
                <a:rPr lang="he-IL" kern="1200" dirty="0"/>
                <a:t>תיקי השקעות</a:t>
              </a:r>
            </a:p>
          </p:txBody>
        </p:sp>
      </p:grpSp>
    </p:spTree>
    <p:extLst>
      <p:ext uri="{BB962C8B-B14F-4D97-AF65-F5344CB8AC3E}">
        <p14:creationId xmlns:p14="http://schemas.microsoft.com/office/powerpoint/2010/main" val="2673067533"/>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5DBAB190-3069-4066-9DA1-25C392BEB9C2}"/>
              </a:ext>
            </a:extLst>
          </p:cNvPr>
          <p:cNvSpPr>
            <a:spLocks noGrp="1"/>
          </p:cNvSpPr>
          <p:nvPr>
            <p:ph type="title"/>
          </p:nvPr>
        </p:nvSpPr>
        <p:spPr>
          <a:xfrm>
            <a:off x="2" y="102636"/>
            <a:ext cx="11720222" cy="751397"/>
          </a:xfrm>
        </p:spPr>
        <p:txBody>
          <a:bodyPr anchor="ctr">
            <a:noAutofit/>
          </a:bodyPr>
          <a:lstStyle/>
          <a:p>
            <a:pPr>
              <a:lnSpc>
                <a:spcPct val="100000"/>
              </a:lnSpc>
            </a:pPr>
            <a:r>
              <a:rPr lang="he-IL" sz="4400" dirty="0"/>
              <a:t>השפעות הפרישה – שלושת שלבי הזקנה</a:t>
            </a:r>
          </a:p>
        </p:txBody>
      </p:sp>
      <p:cxnSp>
        <p:nvCxnSpPr>
          <p:cNvPr id="9" name="מחבר ישר 8">
            <a:extLst>
              <a:ext uri="{FF2B5EF4-FFF2-40B4-BE49-F238E27FC236}">
                <a16:creationId xmlns:a16="http://schemas.microsoft.com/office/drawing/2014/main" id="{60F42B50-CB47-4EAF-A815-9767638E5E56}"/>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תיבת טקסט 25">
            <a:extLst>
              <a:ext uri="{FF2B5EF4-FFF2-40B4-BE49-F238E27FC236}">
                <a16:creationId xmlns:a16="http://schemas.microsoft.com/office/drawing/2014/main" id="{ED76F6E3-E060-426D-9C25-2639646E8A24}"/>
              </a:ext>
            </a:extLst>
          </p:cNvPr>
          <p:cNvSpPr txBox="1"/>
          <p:nvPr/>
        </p:nvSpPr>
        <p:spPr>
          <a:xfrm>
            <a:off x="333955" y="1327868"/>
            <a:ext cx="11469269" cy="3252365"/>
          </a:xfrm>
          <a:prstGeom prst="rect">
            <a:avLst/>
          </a:prstGeom>
          <a:noFill/>
        </p:spPr>
        <p:txBody>
          <a:bodyPr wrap="square" rtlCol="1">
            <a:spAutoFit/>
          </a:bodyPr>
          <a:lstStyle/>
          <a:p>
            <a:pPr>
              <a:lnSpc>
                <a:spcPct val="150000"/>
              </a:lnSpc>
            </a:pPr>
            <a:r>
              <a:rPr lang="he-IL" sz="2800" b="1" dirty="0">
                <a:solidFill>
                  <a:srgbClr val="FFFF00"/>
                </a:solidFill>
              </a:rPr>
              <a:t>זקנה צעירה </a:t>
            </a:r>
            <a:r>
              <a:rPr lang="he-IL" sz="2800" dirty="0"/>
              <a:t>-  65-75 התמקדות בבילוי הנאות ופנאי</a:t>
            </a:r>
          </a:p>
          <a:p>
            <a:pPr>
              <a:lnSpc>
                <a:spcPct val="150000"/>
              </a:lnSpc>
            </a:pPr>
            <a:r>
              <a:rPr lang="he-IL" sz="2800" b="1" dirty="0">
                <a:solidFill>
                  <a:srgbClr val="FFFF00"/>
                </a:solidFill>
              </a:rPr>
              <a:t>זקנה אמצעית </a:t>
            </a:r>
            <a:r>
              <a:rPr lang="he-IL" sz="2800" dirty="0"/>
              <a:t>- 75-85 התמקדות בבריאות העדפה להיות בסביבת הבית</a:t>
            </a:r>
          </a:p>
          <a:p>
            <a:pPr>
              <a:lnSpc>
                <a:spcPct val="150000"/>
              </a:lnSpc>
            </a:pPr>
            <a:r>
              <a:rPr lang="he-IL" sz="2800" b="1" dirty="0">
                <a:solidFill>
                  <a:srgbClr val="FFFF00"/>
                </a:solidFill>
              </a:rPr>
              <a:t>זקנה מופלגת </a:t>
            </a:r>
            <a:r>
              <a:rPr lang="he-IL" sz="2800" dirty="0"/>
              <a:t>- 85 ומעלה שמירה על מצב בריאות ככול שאפשר עזרה מאחרים.</a:t>
            </a:r>
            <a:br>
              <a:rPr lang="en-US" sz="2800" dirty="0"/>
            </a:br>
            <a:r>
              <a:rPr lang="he-IL" sz="2800" dirty="0"/>
              <a:t>                        חיים בסביבת הבית / מוסד</a:t>
            </a:r>
          </a:p>
          <a:p>
            <a:pPr>
              <a:lnSpc>
                <a:spcPct val="150000"/>
              </a:lnSpc>
            </a:pPr>
            <a:endParaRPr lang="he-IL" sz="2800" dirty="0"/>
          </a:p>
        </p:txBody>
      </p:sp>
    </p:spTree>
    <p:extLst>
      <p:ext uri="{BB962C8B-B14F-4D97-AF65-F5344CB8AC3E}">
        <p14:creationId xmlns:p14="http://schemas.microsoft.com/office/powerpoint/2010/main" val="104908179"/>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5DBAB190-3069-4066-9DA1-25C392BEB9C2}"/>
              </a:ext>
            </a:extLst>
          </p:cNvPr>
          <p:cNvSpPr>
            <a:spLocks noGrp="1"/>
          </p:cNvSpPr>
          <p:nvPr>
            <p:ph type="title"/>
          </p:nvPr>
        </p:nvSpPr>
        <p:spPr>
          <a:xfrm>
            <a:off x="2" y="102636"/>
            <a:ext cx="11720222" cy="751397"/>
          </a:xfrm>
        </p:spPr>
        <p:txBody>
          <a:bodyPr anchor="ctr">
            <a:noAutofit/>
          </a:bodyPr>
          <a:lstStyle/>
          <a:p>
            <a:pPr>
              <a:lnSpc>
                <a:spcPct val="100000"/>
              </a:lnSpc>
            </a:pPr>
            <a:r>
              <a:rPr lang="he-IL" sz="4400" dirty="0"/>
              <a:t>שלושת שלבי הזקנה</a:t>
            </a:r>
          </a:p>
        </p:txBody>
      </p:sp>
      <p:cxnSp>
        <p:nvCxnSpPr>
          <p:cNvPr id="9" name="מחבר ישר 8">
            <a:extLst>
              <a:ext uri="{FF2B5EF4-FFF2-40B4-BE49-F238E27FC236}">
                <a16:creationId xmlns:a16="http://schemas.microsoft.com/office/drawing/2014/main" id="{60F42B50-CB47-4EAF-A815-9767638E5E56}"/>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תיבת טקסט 25">
            <a:extLst>
              <a:ext uri="{FF2B5EF4-FFF2-40B4-BE49-F238E27FC236}">
                <a16:creationId xmlns:a16="http://schemas.microsoft.com/office/drawing/2014/main" id="{ED76F6E3-E060-426D-9C25-2639646E8A24}"/>
              </a:ext>
            </a:extLst>
          </p:cNvPr>
          <p:cNvSpPr txBox="1"/>
          <p:nvPr/>
        </p:nvSpPr>
        <p:spPr>
          <a:xfrm>
            <a:off x="333955" y="1255950"/>
            <a:ext cx="11469269" cy="749179"/>
          </a:xfrm>
          <a:prstGeom prst="rect">
            <a:avLst/>
          </a:prstGeom>
          <a:noFill/>
        </p:spPr>
        <p:txBody>
          <a:bodyPr wrap="square" rtlCol="1">
            <a:spAutoFit/>
          </a:bodyPr>
          <a:lstStyle/>
          <a:p>
            <a:pPr algn="ctr">
              <a:lnSpc>
                <a:spcPct val="150000"/>
              </a:lnSpc>
            </a:pPr>
            <a:r>
              <a:rPr lang="he-IL" sz="3200" b="1" u="sng" dirty="0">
                <a:solidFill>
                  <a:srgbClr val="FFFF00"/>
                </a:solidFill>
              </a:rPr>
              <a:t>טרום השלב הראשון</a:t>
            </a:r>
          </a:p>
        </p:txBody>
      </p:sp>
      <p:sp>
        <p:nvSpPr>
          <p:cNvPr id="6" name="תיבת טקסט 5">
            <a:extLst>
              <a:ext uri="{FF2B5EF4-FFF2-40B4-BE49-F238E27FC236}">
                <a16:creationId xmlns:a16="http://schemas.microsoft.com/office/drawing/2014/main" id="{A9E652DC-8B51-4F17-B1D8-0BA1A1CECBC0}"/>
              </a:ext>
            </a:extLst>
          </p:cNvPr>
          <p:cNvSpPr txBox="1"/>
          <p:nvPr/>
        </p:nvSpPr>
        <p:spPr>
          <a:xfrm>
            <a:off x="332245" y="1942599"/>
            <a:ext cx="11469269" cy="4545027"/>
          </a:xfrm>
          <a:prstGeom prst="rect">
            <a:avLst/>
          </a:prstGeom>
          <a:noFill/>
        </p:spPr>
        <p:txBody>
          <a:bodyPr wrap="square" rtlCol="1">
            <a:spAutoFit/>
          </a:bodyPr>
          <a:lstStyle/>
          <a:p>
            <a:pPr>
              <a:lnSpc>
                <a:spcPct val="150000"/>
              </a:lnSpc>
            </a:pPr>
            <a:r>
              <a:rPr lang="he-IL" sz="2800" dirty="0"/>
              <a:t>טרום השלב הראשון הוא רגע הפרישה ועם קבלת המענקים:</a:t>
            </a:r>
          </a:p>
          <a:p>
            <a:pPr>
              <a:lnSpc>
                <a:spcPct val="150000"/>
              </a:lnSpc>
            </a:pPr>
            <a:r>
              <a:rPr lang="he-IL" sz="2800" dirty="0"/>
              <a:t>ימי חופשה, ימי מחלה, הבראה, פיצויים, מענק שנים עודפות ועוד... אם קיימים כאלו.</a:t>
            </a:r>
          </a:p>
          <a:p>
            <a:pPr>
              <a:lnSpc>
                <a:spcPct val="150000"/>
              </a:lnSpc>
            </a:pPr>
            <a:r>
              <a:rPr lang="he-IL" sz="2800" dirty="0"/>
              <a:t> המענקים לעיתים קרובות מסתכמים בעשרות ואפילו מאות אלפי שקלים.</a:t>
            </a:r>
          </a:p>
          <a:p>
            <a:pPr>
              <a:lnSpc>
                <a:spcPct val="150000"/>
              </a:lnSpc>
            </a:pPr>
            <a:r>
              <a:rPr lang="he-IL" sz="2800" dirty="0"/>
              <a:t> בעת קבלת המענק </a:t>
            </a:r>
            <a:r>
              <a:rPr lang="he-IL" sz="2800" dirty="0">
                <a:solidFill>
                  <a:srgbClr val="FFFF00"/>
                </a:solidFill>
              </a:rPr>
              <a:t>תחושה של עושר</a:t>
            </a:r>
            <a:r>
              <a:rPr lang="he-IL" sz="2800" dirty="0"/>
              <a:t>, אבל לעתים קרובות התחושה, היא </a:t>
            </a:r>
            <a:r>
              <a:rPr lang="he-IL" sz="2800" dirty="0">
                <a:solidFill>
                  <a:srgbClr val="FF0000"/>
                </a:solidFill>
              </a:rPr>
              <a:t>רק תחושה</a:t>
            </a:r>
            <a:r>
              <a:rPr lang="he-IL" sz="2800" dirty="0"/>
              <a:t> ובמקום לעשות שימוש נכון במענקים, הפורש והרבה פעמים בסיוע המשפחה, </a:t>
            </a:r>
            <a:r>
              <a:rPr lang="he-IL" sz="2800" dirty="0">
                <a:solidFill>
                  <a:srgbClr val="FF0000"/>
                </a:solidFill>
              </a:rPr>
              <a:t>מבזבז את הכספים </a:t>
            </a:r>
            <a:r>
              <a:rPr lang="he-IL" sz="2800" dirty="0"/>
              <a:t>ועושה שימוש לא נכון לא מושכל ומוטעה.</a:t>
            </a:r>
          </a:p>
        </p:txBody>
      </p:sp>
    </p:spTree>
    <p:extLst>
      <p:ext uri="{BB962C8B-B14F-4D97-AF65-F5344CB8AC3E}">
        <p14:creationId xmlns:p14="http://schemas.microsoft.com/office/powerpoint/2010/main" val="3918438977"/>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5DBAB190-3069-4066-9DA1-25C392BEB9C2}"/>
              </a:ext>
            </a:extLst>
          </p:cNvPr>
          <p:cNvSpPr>
            <a:spLocks noGrp="1"/>
          </p:cNvSpPr>
          <p:nvPr>
            <p:ph type="title"/>
          </p:nvPr>
        </p:nvSpPr>
        <p:spPr>
          <a:xfrm>
            <a:off x="2" y="102636"/>
            <a:ext cx="11720222" cy="751397"/>
          </a:xfrm>
        </p:spPr>
        <p:txBody>
          <a:bodyPr anchor="ctr">
            <a:noAutofit/>
          </a:bodyPr>
          <a:lstStyle/>
          <a:p>
            <a:pPr>
              <a:lnSpc>
                <a:spcPct val="100000"/>
              </a:lnSpc>
            </a:pPr>
            <a:r>
              <a:rPr lang="he-IL" sz="4400" dirty="0"/>
              <a:t>שלושת שלבי הזקנה</a:t>
            </a:r>
          </a:p>
        </p:txBody>
      </p:sp>
      <p:cxnSp>
        <p:nvCxnSpPr>
          <p:cNvPr id="9" name="מחבר ישר 8">
            <a:extLst>
              <a:ext uri="{FF2B5EF4-FFF2-40B4-BE49-F238E27FC236}">
                <a16:creationId xmlns:a16="http://schemas.microsoft.com/office/drawing/2014/main" id="{60F42B50-CB47-4EAF-A815-9767638E5E56}"/>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תיבת טקסט 25">
            <a:extLst>
              <a:ext uri="{FF2B5EF4-FFF2-40B4-BE49-F238E27FC236}">
                <a16:creationId xmlns:a16="http://schemas.microsoft.com/office/drawing/2014/main" id="{ED76F6E3-E060-426D-9C25-2639646E8A24}"/>
              </a:ext>
            </a:extLst>
          </p:cNvPr>
          <p:cNvSpPr txBox="1"/>
          <p:nvPr/>
        </p:nvSpPr>
        <p:spPr>
          <a:xfrm>
            <a:off x="333955" y="1615545"/>
            <a:ext cx="11469269" cy="913327"/>
          </a:xfrm>
          <a:prstGeom prst="rect">
            <a:avLst/>
          </a:prstGeom>
          <a:noFill/>
        </p:spPr>
        <p:txBody>
          <a:bodyPr wrap="square" rtlCol="1">
            <a:spAutoFit/>
          </a:bodyPr>
          <a:lstStyle/>
          <a:p>
            <a:pPr algn="ctr">
              <a:lnSpc>
                <a:spcPct val="150000"/>
              </a:lnSpc>
            </a:pPr>
            <a:r>
              <a:rPr lang="he-IL" sz="4000" b="1" u="sng" dirty="0">
                <a:solidFill>
                  <a:srgbClr val="FFFF00"/>
                </a:solidFill>
              </a:rPr>
              <a:t>נא להתנהג בהתאם</a:t>
            </a:r>
          </a:p>
        </p:txBody>
      </p:sp>
      <p:sp>
        <p:nvSpPr>
          <p:cNvPr id="6" name="תיבת טקסט 5">
            <a:extLst>
              <a:ext uri="{FF2B5EF4-FFF2-40B4-BE49-F238E27FC236}">
                <a16:creationId xmlns:a16="http://schemas.microsoft.com/office/drawing/2014/main" id="{A9E652DC-8B51-4F17-B1D8-0BA1A1CECBC0}"/>
              </a:ext>
            </a:extLst>
          </p:cNvPr>
          <p:cNvSpPr txBox="1"/>
          <p:nvPr/>
        </p:nvSpPr>
        <p:spPr>
          <a:xfrm>
            <a:off x="332245" y="2743982"/>
            <a:ext cx="11469269" cy="3211457"/>
          </a:xfrm>
          <a:prstGeom prst="rect">
            <a:avLst/>
          </a:prstGeom>
          <a:noFill/>
        </p:spPr>
        <p:txBody>
          <a:bodyPr wrap="square" rtlCol="1">
            <a:spAutoFit/>
          </a:bodyPr>
          <a:lstStyle/>
          <a:p>
            <a:pPr algn="ctr">
              <a:lnSpc>
                <a:spcPct val="150000"/>
              </a:lnSpc>
            </a:pPr>
            <a:r>
              <a:rPr lang="he-IL" sz="3200" dirty="0"/>
              <a:t>אל תבזבזו את הכסף!!!</a:t>
            </a:r>
          </a:p>
          <a:p>
            <a:pPr algn="ctr">
              <a:lnSpc>
                <a:spcPct val="150000"/>
              </a:lnSpc>
            </a:pPr>
            <a:r>
              <a:rPr lang="he-IL" sz="3200" dirty="0"/>
              <a:t>איך?</a:t>
            </a:r>
          </a:p>
          <a:p>
            <a:pPr algn="ctr">
              <a:lnSpc>
                <a:spcPct val="150000"/>
              </a:lnSpc>
            </a:pPr>
            <a:r>
              <a:rPr lang="he-IL" sz="3200" dirty="0"/>
              <a:t>מייד נגיע לזה</a:t>
            </a:r>
          </a:p>
          <a:p>
            <a:pPr algn="ctr">
              <a:lnSpc>
                <a:spcPct val="150000"/>
              </a:lnSpc>
            </a:pPr>
            <a:r>
              <a:rPr lang="he-IL" sz="3200" dirty="0"/>
              <a:t>כרגע הכי חשוב לדעת שצריך </a:t>
            </a:r>
            <a:r>
              <a:rPr lang="he-IL" sz="4400" u="sng" dirty="0"/>
              <a:t>לתכנן</a:t>
            </a:r>
            <a:r>
              <a:rPr lang="he-IL" sz="3200" dirty="0"/>
              <a:t> את העתיד</a:t>
            </a:r>
          </a:p>
        </p:txBody>
      </p:sp>
    </p:spTree>
    <p:extLst>
      <p:ext uri="{BB962C8B-B14F-4D97-AF65-F5344CB8AC3E}">
        <p14:creationId xmlns:p14="http://schemas.microsoft.com/office/powerpoint/2010/main" val="1635657803"/>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iterate type="lt">
                                    <p:tmPct val="0"/>
                                  </p:iterate>
                                  <p:childTnLst>
                                    <p:set>
                                      <p:cBhvr>
                                        <p:cTn id="6" dur="1" fill="hold">
                                          <p:stCondLst>
                                            <p:cond delay="0"/>
                                          </p:stCondLst>
                                        </p:cTn>
                                        <p:tgtEl>
                                          <p:spTgt spid="26"/>
                                        </p:tgtEl>
                                        <p:attrNameLst>
                                          <p:attrName>style.visibility</p:attrName>
                                        </p:attrNameLst>
                                      </p:cBhvr>
                                      <p:to>
                                        <p:strVal val="visible"/>
                                      </p:to>
                                    </p:set>
                                    <p:anim calcmode="lin" valueType="num">
                                      <p:cBhvr>
                                        <p:cTn id="7" dur="1250" fill="hold"/>
                                        <p:tgtEl>
                                          <p:spTgt spid="26"/>
                                        </p:tgtEl>
                                        <p:attrNameLst>
                                          <p:attrName>ppt_w</p:attrName>
                                        </p:attrNameLst>
                                      </p:cBhvr>
                                      <p:tavLst>
                                        <p:tav tm="0">
                                          <p:val>
                                            <p:fltVal val="0"/>
                                          </p:val>
                                        </p:tav>
                                        <p:tav tm="100000">
                                          <p:val>
                                            <p:strVal val="#ppt_w"/>
                                          </p:val>
                                        </p:tav>
                                      </p:tavLst>
                                    </p:anim>
                                    <p:anim calcmode="lin" valueType="num">
                                      <p:cBhvr>
                                        <p:cTn id="8" dur="1250" fill="hold"/>
                                        <p:tgtEl>
                                          <p:spTgt spid="26"/>
                                        </p:tgtEl>
                                        <p:attrNameLst>
                                          <p:attrName>ppt_h</p:attrName>
                                        </p:attrNameLst>
                                      </p:cBhvr>
                                      <p:tavLst>
                                        <p:tav tm="0">
                                          <p:val>
                                            <p:fltVal val="0"/>
                                          </p:val>
                                        </p:tav>
                                        <p:tav tm="100000">
                                          <p:val>
                                            <p:strVal val="#ppt_h"/>
                                          </p:val>
                                        </p:tav>
                                      </p:tavLst>
                                    </p:anim>
                                    <p:animEffect transition="in" filter="fade">
                                      <p:cBhvr>
                                        <p:cTn id="9" dur="1250"/>
                                        <p:tgtEl>
                                          <p:spTgt spid="26"/>
                                        </p:tgtEl>
                                      </p:cBhvr>
                                    </p:animEffect>
                                    <p:anim calcmode="lin" valueType="num">
                                      <p:cBhvr>
                                        <p:cTn id="10" dur="1250" fill="hold"/>
                                        <p:tgtEl>
                                          <p:spTgt spid="26"/>
                                        </p:tgtEl>
                                        <p:attrNameLst>
                                          <p:attrName>ppt_x</p:attrName>
                                        </p:attrNameLst>
                                      </p:cBhvr>
                                      <p:tavLst>
                                        <p:tav tm="0">
                                          <p:val>
                                            <p:fltVal val="0.5"/>
                                          </p:val>
                                        </p:tav>
                                        <p:tav tm="100000">
                                          <p:val>
                                            <p:strVal val="#ppt_x"/>
                                          </p:val>
                                        </p:tav>
                                      </p:tavLst>
                                    </p:anim>
                                    <p:anim calcmode="lin" valueType="num">
                                      <p:cBhvr>
                                        <p:cTn id="11" dur="1250" fill="hold"/>
                                        <p:tgtEl>
                                          <p:spTgt spid="26"/>
                                        </p:tgtEl>
                                        <p:attrNameLst>
                                          <p:attrName>ppt_y</p:attrName>
                                        </p:attrNameLst>
                                      </p:cBhvr>
                                      <p:tavLst>
                                        <p:tav tm="0">
                                          <p:val>
                                            <p:fltVal val="0.5"/>
                                          </p:val>
                                        </p:tav>
                                        <p:tav tm="100000">
                                          <p:val>
                                            <p:strVal val="#ppt_y"/>
                                          </p:val>
                                        </p:tav>
                                      </p:tavLst>
                                    </p:anim>
                                  </p:childTnLst>
                                </p:cTn>
                              </p:par>
                            </p:childTnLst>
                          </p:cTn>
                        </p:par>
                        <p:par>
                          <p:cTn id="12" fill="hold">
                            <p:stCondLst>
                              <p:cond delay="1250"/>
                            </p:stCondLst>
                            <p:childTnLst>
                              <p:par>
                                <p:cTn id="13" presetID="26" presetClass="emph" presetSubtype="0" repeatCount="indefinite" fill="hold" grpId="1" nodeType="afterEffect">
                                  <p:stCondLst>
                                    <p:cond delay="0"/>
                                  </p:stCondLst>
                                  <p:endCondLst>
                                    <p:cond evt="onNext" delay="0">
                                      <p:tgtEl>
                                        <p:sldTgt/>
                                      </p:tgtEl>
                                    </p:cond>
                                  </p:endCondLst>
                                  <p:iterate type="lt">
                                    <p:tmPct val="15000"/>
                                  </p:iterate>
                                  <p:childTnLst>
                                    <p:animEffect transition="out" filter="fade">
                                      <p:cBhvr>
                                        <p:cTn id="14" dur="1000" tmFilter="0, 0; .2, .5; .8, .5; 1, 0"/>
                                        <p:tgtEl>
                                          <p:spTgt spid="26"/>
                                        </p:tgtEl>
                                      </p:cBhvr>
                                    </p:animEffect>
                                    <p:animScale>
                                      <p:cBhvr>
                                        <p:cTn id="15" dur="500" autoRev="1" fill="hold"/>
                                        <p:tgtEl>
                                          <p:spTgt spid="26"/>
                                        </p:tgtEl>
                                      </p:cBhvr>
                                      <p:by x="105000" y="105000"/>
                                    </p:animScale>
                                  </p:childTnLst>
                                </p:cTn>
                              </p:par>
                            </p:childTnLst>
                          </p:cTn>
                        </p:par>
                        <p:par>
                          <p:cTn id="16" fill="hold">
                            <p:stCondLst>
                              <p:cond delay="4050"/>
                            </p:stCondLst>
                            <p:childTnLst>
                              <p:par>
                                <p:cTn id="17" presetID="23" presetClass="entr" presetSubtype="528" fill="hold" grpId="0" nodeType="afterEffect">
                                  <p:stCondLst>
                                    <p:cond delay="0"/>
                                  </p:stCondLst>
                                  <p:iterate type="wd">
                                    <p:tmPct val="15000"/>
                                  </p:iterate>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p:cTn id="19"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6">
                                            <p:txEl>
                                              <p:pRg st="0" end="0"/>
                                            </p:txEl>
                                          </p:spTgt>
                                        </p:tgtEl>
                                        <p:attrNameLst>
                                          <p:attrName>ppt_x</p:attrName>
                                        </p:attrNameLst>
                                      </p:cBhvr>
                                      <p:tavLst>
                                        <p:tav tm="0">
                                          <p:val>
                                            <p:fltVal val="0.5"/>
                                          </p:val>
                                        </p:tav>
                                        <p:tav tm="100000">
                                          <p:val>
                                            <p:strVal val="#ppt_x"/>
                                          </p:val>
                                        </p:tav>
                                      </p:tavLst>
                                    </p:anim>
                                    <p:anim calcmode="lin" valueType="num">
                                      <p:cBhvr>
                                        <p:cTn id="22" dur="1000" fill="hold"/>
                                        <p:tgtEl>
                                          <p:spTgt spid="6">
                                            <p:txEl>
                                              <p:pRg st="0" end="0"/>
                                            </p:txEl>
                                          </p:spTgt>
                                        </p:tgtEl>
                                        <p:attrNameLst>
                                          <p:attrName>ppt_y</p:attrName>
                                        </p:attrNameLst>
                                      </p:cBhvr>
                                      <p:tavLst>
                                        <p:tav tm="0">
                                          <p:val>
                                            <p:fltVal val="0.5"/>
                                          </p:val>
                                        </p:tav>
                                        <p:tav tm="100000">
                                          <p:val>
                                            <p:strVal val="#ppt_y"/>
                                          </p:val>
                                        </p:tav>
                                      </p:tavLst>
                                    </p:anim>
                                  </p:childTnLst>
                                </p:cTn>
                              </p:par>
                            </p:childTnLst>
                          </p:cTn>
                        </p:par>
                        <p:par>
                          <p:cTn id="23" fill="hold">
                            <p:stCondLst>
                              <p:cond delay="5650"/>
                            </p:stCondLst>
                            <p:childTnLst>
                              <p:par>
                                <p:cTn id="24" presetID="23" presetClass="entr" presetSubtype="528" fill="hold" grpId="0" nodeType="afterEffect">
                                  <p:stCondLst>
                                    <p:cond delay="0"/>
                                  </p:stCondLst>
                                  <p:iterate type="wd">
                                    <p:tmPct val="15000"/>
                                  </p:iterate>
                                  <p:childTnLst>
                                    <p:set>
                                      <p:cBhvr>
                                        <p:cTn id="25" dur="1" fill="hold">
                                          <p:stCondLst>
                                            <p:cond delay="0"/>
                                          </p:stCondLst>
                                        </p:cTn>
                                        <p:tgtEl>
                                          <p:spTgt spid="6">
                                            <p:txEl>
                                              <p:pRg st="1" end="1"/>
                                            </p:txEl>
                                          </p:spTgt>
                                        </p:tgtEl>
                                        <p:attrNameLst>
                                          <p:attrName>style.visibility</p:attrName>
                                        </p:attrNameLst>
                                      </p:cBhvr>
                                      <p:to>
                                        <p:strVal val="visible"/>
                                      </p:to>
                                    </p:set>
                                    <p:anim calcmode="lin" valueType="num">
                                      <p:cBhvr>
                                        <p:cTn id="26"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7"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28" dur="1000" fill="hold"/>
                                        <p:tgtEl>
                                          <p:spTgt spid="6">
                                            <p:txEl>
                                              <p:pRg st="1" end="1"/>
                                            </p:txEl>
                                          </p:spTgt>
                                        </p:tgtEl>
                                        <p:attrNameLst>
                                          <p:attrName>ppt_x</p:attrName>
                                        </p:attrNameLst>
                                      </p:cBhvr>
                                      <p:tavLst>
                                        <p:tav tm="0">
                                          <p:val>
                                            <p:fltVal val="0.5"/>
                                          </p:val>
                                        </p:tav>
                                        <p:tav tm="100000">
                                          <p:val>
                                            <p:strVal val="#ppt_x"/>
                                          </p:val>
                                        </p:tav>
                                      </p:tavLst>
                                    </p:anim>
                                    <p:anim calcmode="lin" valueType="num">
                                      <p:cBhvr>
                                        <p:cTn id="29" dur="1000" fill="hold"/>
                                        <p:tgtEl>
                                          <p:spTgt spid="6">
                                            <p:txEl>
                                              <p:pRg st="1" end="1"/>
                                            </p:txEl>
                                          </p:spTgt>
                                        </p:tgtEl>
                                        <p:attrNameLst>
                                          <p:attrName>ppt_y</p:attrName>
                                        </p:attrNameLst>
                                      </p:cBhvr>
                                      <p:tavLst>
                                        <p:tav tm="0">
                                          <p:val>
                                            <p:fltVal val="0.5"/>
                                          </p:val>
                                        </p:tav>
                                        <p:tav tm="100000">
                                          <p:val>
                                            <p:strVal val="#ppt_y"/>
                                          </p:val>
                                        </p:tav>
                                      </p:tavLst>
                                    </p:anim>
                                  </p:childTnLst>
                                </p:cTn>
                              </p:par>
                            </p:childTnLst>
                          </p:cTn>
                        </p:par>
                        <p:par>
                          <p:cTn id="30" fill="hold">
                            <p:stCondLst>
                              <p:cond delay="6800"/>
                            </p:stCondLst>
                            <p:childTnLst>
                              <p:par>
                                <p:cTn id="31" presetID="23" presetClass="entr" presetSubtype="528" fill="hold" grpId="0" nodeType="afterEffect">
                                  <p:stCondLst>
                                    <p:cond delay="0"/>
                                  </p:stCondLst>
                                  <p:iterate type="wd">
                                    <p:tmPct val="15000"/>
                                  </p:iterate>
                                  <p:childTnLst>
                                    <p:set>
                                      <p:cBhvr>
                                        <p:cTn id="32" dur="1" fill="hold">
                                          <p:stCondLst>
                                            <p:cond delay="0"/>
                                          </p:stCondLst>
                                        </p:cTn>
                                        <p:tgtEl>
                                          <p:spTgt spid="6">
                                            <p:txEl>
                                              <p:pRg st="2" end="2"/>
                                            </p:txEl>
                                          </p:spTgt>
                                        </p:tgtEl>
                                        <p:attrNameLst>
                                          <p:attrName>style.visibility</p:attrName>
                                        </p:attrNameLst>
                                      </p:cBhvr>
                                      <p:to>
                                        <p:strVal val="visible"/>
                                      </p:to>
                                    </p:set>
                                    <p:anim calcmode="lin" valueType="num">
                                      <p:cBhvr>
                                        <p:cTn id="33"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34"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35" dur="1000" fill="hold"/>
                                        <p:tgtEl>
                                          <p:spTgt spid="6">
                                            <p:txEl>
                                              <p:pRg st="2" end="2"/>
                                            </p:txEl>
                                          </p:spTgt>
                                        </p:tgtEl>
                                        <p:attrNameLst>
                                          <p:attrName>ppt_x</p:attrName>
                                        </p:attrNameLst>
                                      </p:cBhvr>
                                      <p:tavLst>
                                        <p:tav tm="0">
                                          <p:val>
                                            <p:fltVal val="0.5"/>
                                          </p:val>
                                        </p:tav>
                                        <p:tav tm="100000">
                                          <p:val>
                                            <p:strVal val="#ppt_x"/>
                                          </p:val>
                                        </p:tav>
                                      </p:tavLst>
                                    </p:anim>
                                    <p:anim calcmode="lin" valueType="num">
                                      <p:cBhvr>
                                        <p:cTn id="36" dur="1000" fill="hold"/>
                                        <p:tgtEl>
                                          <p:spTgt spid="6">
                                            <p:txEl>
                                              <p:pRg st="2" end="2"/>
                                            </p:txEl>
                                          </p:spTgt>
                                        </p:tgtEl>
                                        <p:attrNameLst>
                                          <p:attrName>ppt_y</p:attrName>
                                        </p:attrNameLst>
                                      </p:cBhvr>
                                      <p:tavLst>
                                        <p:tav tm="0">
                                          <p:val>
                                            <p:fltVal val="0.5"/>
                                          </p:val>
                                        </p:tav>
                                        <p:tav tm="100000">
                                          <p:val>
                                            <p:strVal val="#ppt_y"/>
                                          </p:val>
                                        </p:tav>
                                      </p:tavLst>
                                    </p:anim>
                                  </p:childTnLst>
                                </p:cTn>
                              </p:par>
                            </p:childTnLst>
                          </p:cTn>
                        </p:par>
                        <p:par>
                          <p:cTn id="37" fill="hold">
                            <p:stCondLst>
                              <p:cond delay="8100"/>
                            </p:stCondLst>
                            <p:childTnLst>
                              <p:par>
                                <p:cTn id="38" presetID="23" presetClass="entr" presetSubtype="528" fill="hold" grpId="0" nodeType="afterEffect">
                                  <p:stCondLst>
                                    <p:cond delay="0"/>
                                  </p:stCondLst>
                                  <p:iterate type="wd">
                                    <p:tmPct val="15000"/>
                                  </p:iterate>
                                  <p:childTnLst>
                                    <p:set>
                                      <p:cBhvr>
                                        <p:cTn id="39" dur="1" fill="hold">
                                          <p:stCondLst>
                                            <p:cond delay="0"/>
                                          </p:stCondLst>
                                        </p:cTn>
                                        <p:tgtEl>
                                          <p:spTgt spid="6">
                                            <p:txEl>
                                              <p:pRg st="3" end="3"/>
                                            </p:txEl>
                                          </p:spTgt>
                                        </p:tgtEl>
                                        <p:attrNameLst>
                                          <p:attrName>style.visibility</p:attrName>
                                        </p:attrNameLst>
                                      </p:cBhvr>
                                      <p:to>
                                        <p:strVal val="visible"/>
                                      </p:to>
                                    </p:set>
                                    <p:anim calcmode="lin" valueType="num">
                                      <p:cBhvr>
                                        <p:cTn id="40" dur="1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41" dur="1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42" dur="1000" fill="hold"/>
                                        <p:tgtEl>
                                          <p:spTgt spid="6">
                                            <p:txEl>
                                              <p:pRg st="3" end="3"/>
                                            </p:txEl>
                                          </p:spTgt>
                                        </p:tgtEl>
                                        <p:attrNameLst>
                                          <p:attrName>ppt_x</p:attrName>
                                        </p:attrNameLst>
                                      </p:cBhvr>
                                      <p:tavLst>
                                        <p:tav tm="0">
                                          <p:val>
                                            <p:fltVal val="0.5"/>
                                          </p:val>
                                        </p:tav>
                                        <p:tav tm="100000">
                                          <p:val>
                                            <p:strVal val="#ppt_x"/>
                                          </p:val>
                                        </p:tav>
                                      </p:tavLst>
                                    </p:anim>
                                    <p:anim calcmode="lin" valueType="num">
                                      <p:cBhvr>
                                        <p:cTn id="43" dur="1000" fill="hold"/>
                                        <p:tgtEl>
                                          <p:spTgt spid="6">
                                            <p:txEl>
                                              <p:pRg st="3" end="3"/>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5DBAB190-3069-4066-9DA1-25C392BEB9C2}"/>
              </a:ext>
            </a:extLst>
          </p:cNvPr>
          <p:cNvSpPr>
            <a:spLocks noGrp="1"/>
          </p:cNvSpPr>
          <p:nvPr>
            <p:ph type="title"/>
          </p:nvPr>
        </p:nvSpPr>
        <p:spPr>
          <a:xfrm>
            <a:off x="2" y="102636"/>
            <a:ext cx="11720222" cy="751397"/>
          </a:xfrm>
        </p:spPr>
        <p:txBody>
          <a:bodyPr anchor="ctr">
            <a:noAutofit/>
          </a:bodyPr>
          <a:lstStyle/>
          <a:p>
            <a:pPr>
              <a:lnSpc>
                <a:spcPct val="100000"/>
              </a:lnSpc>
            </a:pPr>
            <a:r>
              <a:rPr lang="he-IL" sz="4400" dirty="0"/>
              <a:t>שלושת שלבי הזקנה</a:t>
            </a:r>
          </a:p>
        </p:txBody>
      </p:sp>
      <p:cxnSp>
        <p:nvCxnSpPr>
          <p:cNvPr id="9" name="מחבר ישר 8">
            <a:extLst>
              <a:ext uri="{FF2B5EF4-FFF2-40B4-BE49-F238E27FC236}">
                <a16:creationId xmlns:a16="http://schemas.microsoft.com/office/drawing/2014/main" id="{60F42B50-CB47-4EAF-A815-9767638E5E56}"/>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תיבת טקסט 25">
            <a:extLst>
              <a:ext uri="{FF2B5EF4-FFF2-40B4-BE49-F238E27FC236}">
                <a16:creationId xmlns:a16="http://schemas.microsoft.com/office/drawing/2014/main" id="{ED76F6E3-E060-426D-9C25-2639646E8A24}"/>
              </a:ext>
            </a:extLst>
          </p:cNvPr>
          <p:cNvSpPr txBox="1"/>
          <p:nvPr/>
        </p:nvSpPr>
        <p:spPr>
          <a:xfrm>
            <a:off x="333955" y="1255950"/>
            <a:ext cx="11469269" cy="749179"/>
          </a:xfrm>
          <a:prstGeom prst="rect">
            <a:avLst/>
          </a:prstGeom>
          <a:noFill/>
        </p:spPr>
        <p:txBody>
          <a:bodyPr wrap="square" rtlCol="1">
            <a:spAutoFit/>
          </a:bodyPr>
          <a:lstStyle/>
          <a:p>
            <a:pPr algn="ctr">
              <a:lnSpc>
                <a:spcPct val="150000"/>
              </a:lnSpc>
            </a:pPr>
            <a:r>
              <a:rPr lang="he-IL" sz="3200" b="1" u="sng" dirty="0">
                <a:solidFill>
                  <a:srgbClr val="FFFF00"/>
                </a:solidFill>
              </a:rPr>
              <a:t>שלב ראשון</a:t>
            </a:r>
          </a:p>
        </p:txBody>
      </p:sp>
      <p:sp>
        <p:nvSpPr>
          <p:cNvPr id="6" name="תיבת טקסט 5">
            <a:extLst>
              <a:ext uri="{FF2B5EF4-FFF2-40B4-BE49-F238E27FC236}">
                <a16:creationId xmlns:a16="http://schemas.microsoft.com/office/drawing/2014/main" id="{A9E652DC-8B51-4F17-B1D8-0BA1A1CECBC0}"/>
              </a:ext>
            </a:extLst>
          </p:cNvPr>
          <p:cNvSpPr txBox="1"/>
          <p:nvPr/>
        </p:nvSpPr>
        <p:spPr>
          <a:xfrm>
            <a:off x="332245" y="1942599"/>
            <a:ext cx="11469269" cy="4545027"/>
          </a:xfrm>
          <a:prstGeom prst="rect">
            <a:avLst/>
          </a:prstGeom>
          <a:noFill/>
        </p:spPr>
        <p:txBody>
          <a:bodyPr wrap="square" rtlCol="1">
            <a:spAutoFit/>
          </a:bodyPr>
          <a:lstStyle/>
          <a:p>
            <a:pPr>
              <a:lnSpc>
                <a:spcPct val="150000"/>
              </a:lnSpc>
            </a:pPr>
            <a:r>
              <a:rPr lang="he-IL" sz="2800" dirty="0"/>
              <a:t>בילויים: מסעדות, בתי קפה, הצגות, סרטים.</a:t>
            </a:r>
          </a:p>
          <a:p>
            <a:pPr>
              <a:lnSpc>
                <a:spcPct val="150000"/>
              </a:lnSpc>
            </a:pPr>
            <a:r>
              <a:rPr lang="he-IL" sz="2800" dirty="0"/>
              <a:t>נופש: מלונות בארץ, נסיעות לחו"ל.</a:t>
            </a:r>
          </a:p>
          <a:p>
            <a:pPr>
              <a:lnSpc>
                <a:spcPct val="150000"/>
              </a:lnSpc>
            </a:pPr>
            <a:r>
              <a:rPr lang="he-IL" sz="2800" dirty="0"/>
              <a:t>שיפוץ הבית.</a:t>
            </a:r>
          </a:p>
          <a:p>
            <a:pPr>
              <a:lnSpc>
                <a:spcPct val="150000"/>
              </a:lnSpc>
            </a:pPr>
            <a:r>
              <a:rPr lang="he-IL" sz="2800" dirty="0"/>
              <a:t>קניית רכב</a:t>
            </a:r>
          </a:p>
          <a:p>
            <a:pPr>
              <a:lnSpc>
                <a:spcPct val="150000"/>
              </a:lnSpc>
            </a:pPr>
            <a:r>
              <a:rPr lang="he-IL" sz="2800" dirty="0"/>
              <a:t>משפחה: ארוחות שישי,  עזרה לילדים-דירה, הלוואה, לימודים</a:t>
            </a:r>
          </a:p>
          <a:p>
            <a:pPr>
              <a:lnSpc>
                <a:spcPct val="150000"/>
              </a:lnSpc>
            </a:pPr>
            <a:r>
              <a:rPr lang="he-IL" sz="2800" dirty="0"/>
              <a:t>נכדים: מתנות, הוצאה מגנים, שמירה על הנכדים בקיצור אתם הגננת הצמודה שלהם גם אם אתם לא רוצים ולא מודעים לזה </a:t>
            </a:r>
          </a:p>
        </p:txBody>
      </p:sp>
    </p:spTree>
    <p:extLst>
      <p:ext uri="{BB962C8B-B14F-4D97-AF65-F5344CB8AC3E}">
        <p14:creationId xmlns:p14="http://schemas.microsoft.com/office/powerpoint/2010/main" val="554897643"/>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8C7143D-1E9A-41EA-9BDC-C9FD7D524DB7}"/>
              </a:ext>
            </a:extLst>
          </p:cNvPr>
          <p:cNvSpPr>
            <a:spLocks noGrp="1"/>
          </p:cNvSpPr>
          <p:nvPr>
            <p:ph type="title"/>
          </p:nvPr>
        </p:nvSpPr>
        <p:spPr>
          <a:xfrm>
            <a:off x="705612" y="722376"/>
            <a:ext cx="11237976" cy="5705856"/>
          </a:xfrm>
        </p:spPr>
        <p:txBody>
          <a:bodyPr>
            <a:noAutofit/>
          </a:bodyPr>
          <a:lstStyle/>
          <a:p>
            <a:pPr algn="ctr">
              <a:lnSpc>
                <a:spcPct val="150000"/>
              </a:lnSpc>
            </a:pPr>
            <a:r>
              <a:rPr lang="he-IL" sz="2800" b="1" dirty="0"/>
              <a:t>אין לראות במידע הכלול בהרצאה זו משום ייעוץ / שיווק, השקעות ו/או פנסיוני ו/או מס או תחליף לייעוץ / שיווק כאמור אישי וספציפי לכל אדם בהתאם לנתוניו לשם רכישת ו/או ביצוע השקעות, פעולות ו/או עסקאות כלשהן או המלצה או חוות דעת באשר לכדאיות השקעה במוצרים פיננסים ו/או פנסיונים מכל סוג שהם. המידע הכלול באתר אינו מהווה תחליף לייעוץ/שיווק השקעות ו/או פנסיוני ואין לפעול על פיו אלא לאחר קבלת ייעוץ אישי המתחשב בצרכיו ובנתוניו האישיים של כל אדם </a:t>
            </a:r>
            <a:r>
              <a:rPr lang="he-IL" sz="2800" b="1" dirty="0" err="1"/>
              <a:t>ט.ל.ח</a:t>
            </a:r>
            <a:r>
              <a:rPr lang="he-IL" sz="2800" b="1" dirty="0"/>
              <a:t>.</a:t>
            </a:r>
          </a:p>
        </p:txBody>
      </p:sp>
    </p:spTree>
    <p:extLst>
      <p:ext uri="{BB962C8B-B14F-4D97-AF65-F5344CB8AC3E}">
        <p14:creationId xmlns:p14="http://schemas.microsoft.com/office/powerpoint/2010/main" val="819131570"/>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5DBAB190-3069-4066-9DA1-25C392BEB9C2}"/>
              </a:ext>
            </a:extLst>
          </p:cNvPr>
          <p:cNvSpPr>
            <a:spLocks noGrp="1"/>
          </p:cNvSpPr>
          <p:nvPr>
            <p:ph type="title"/>
          </p:nvPr>
        </p:nvSpPr>
        <p:spPr>
          <a:xfrm>
            <a:off x="2" y="102636"/>
            <a:ext cx="11720222" cy="751397"/>
          </a:xfrm>
        </p:spPr>
        <p:txBody>
          <a:bodyPr anchor="ctr">
            <a:noAutofit/>
          </a:bodyPr>
          <a:lstStyle/>
          <a:p>
            <a:pPr>
              <a:lnSpc>
                <a:spcPct val="100000"/>
              </a:lnSpc>
            </a:pPr>
            <a:r>
              <a:rPr lang="he-IL" sz="4400" dirty="0"/>
              <a:t>שלושת שלבי הזקנה</a:t>
            </a:r>
          </a:p>
        </p:txBody>
      </p:sp>
      <p:cxnSp>
        <p:nvCxnSpPr>
          <p:cNvPr id="9" name="מחבר ישר 8">
            <a:extLst>
              <a:ext uri="{FF2B5EF4-FFF2-40B4-BE49-F238E27FC236}">
                <a16:creationId xmlns:a16="http://schemas.microsoft.com/office/drawing/2014/main" id="{60F42B50-CB47-4EAF-A815-9767638E5E56}"/>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תיבת טקסט 25">
            <a:extLst>
              <a:ext uri="{FF2B5EF4-FFF2-40B4-BE49-F238E27FC236}">
                <a16:creationId xmlns:a16="http://schemas.microsoft.com/office/drawing/2014/main" id="{ED76F6E3-E060-426D-9C25-2639646E8A24}"/>
              </a:ext>
            </a:extLst>
          </p:cNvPr>
          <p:cNvSpPr txBox="1"/>
          <p:nvPr/>
        </p:nvSpPr>
        <p:spPr>
          <a:xfrm>
            <a:off x="333955" y="1127934"/>
            <a:ext cx="11469269" cy="749179"/>
          </a:xfrm>
          <a:prstGeom prst="rect">
            <a:avLst/>
          </a:prstGeom>
          <a:noFill/>
        </p:spPr>
        <p:txBody>
          <a:bodyPr wrap="square" rtlCol="1">
            <a:spAutoFit/>
          </a:bodyPr>
          <a:lstStyle/>
          <a:p>
            <a:pPr algn="ctr">
              <a:lnSpc>
                <a:spcPct val="150000"/>
              </a:lnSpc>
            </a:pPr>
            <a:r>
              <a:rPr lang="he-IL" sz="3200" b="1" u="sng" dirty="0">
                <a:solidFill>
                  <a:srgbClr val="FFFF00"/>
                </a:solidFill>
              </a:rPr>
              <a:t>שלב ראשון</a:t>
            </a:r>
          </a:p>
        </p:txBody>
      </p:sp>
      <p:sp>
        <p:nvSpPr>
          <p:cNvPr id="6" name="תיבת טקסט 5">
            <a:extLst>
              <a:ext uri="{FF2B5EF4-FFF2-40B4-BE49-F238E27FC236}">
                <a16:creationId xmlns:a16="http://schemas.microsoft.com/office/drawing/2014/main" id="{A9E652DC-8B51-4F17-B1D8-0BA1A1CECBC0}"/>
              </a:ext>
            </a:extLst>
          </p:cNvPr>
          <p:cNvSpPr txBox="1"/>
          <p:nvPr/>
        </p:nvSpPr>
        <p:spPr>
          <a:xfrm>
            <a:off x="81293" y="1979175"/>
            <a:ext cx="11908649" cy="3898696"/>
          </a:xfrm>
          <a:prstGeom prst="rect">
            <a:avLst/>
          </a:prstGeom>
          <a:noFill/>
        </p:spPr>
        <p:txBody>
          <a:bodyPr wrap="square" rtlCol="1">
            <a:spAutoFit/>
          </a:bodyPr>
          <a:lstStyle/>
          <a:p>
            <a:pPr>
              <a:lnSpc>
                <a:spcPct val="150000"/>
              </a:lnSpc>
            </a:pPr>
            <a:r>
              <a:rPr lang="he-IL" sz="2800" dirty="0"/>
              <a:t>בשלב הראשון, היכולת הקוגניטיבית שלנו ומצבנו הפיננסי הטובים ביותר. </a:t>
            </a:r>
            <a:br>
              <a:rPr lang="en-US" sz="2800" dirty="0"/>
            </a:br>
            <a:r>
              <a:rPr lang="he-IL" sz="2800" dirty="0"/>
              <a:t>לכן, בשלב זה עליינו לבצע את ההערכות לשלושת השלבים.</a:t>
            </a:r>
          </a:p>
          <a:p>
            <a:pPr>
              <a:lnSpc>
                <a:spcPct val="150000"/>
              </a:lnSpc>
            </a:pPr>
            <a:r>
              <a:rPr lang="he-IL" sz="2800" dirty="0"/>
              <a:t>נלמד מה הן ההכנסות וההוצאות העתידיות שלנו, נתכנן ונוזיל הוצאות קבועות: ארנונה, מים, חשמל, אוכל, רכב, דלק, ביטוחים, הלוואות, בנקים, פנאי </a:t>
            </a:r>
            <a:r>
              <a:rPr lang="he-IL" sz="2800" dirty="0" err="1"/>
              <a:t>וכו</a:t>
            </a:r>
            <a:r>
              <a:rPr lang="he-IL" sz="2800" dirty="0"/>
              <a:t>'...</a:t>
            </a:r>
          </a:p>
          <a:p>
            <a:pPr>
              <a:lnSpc>
                <a:spcPct val="150000"/>
              </a:lnSpc>
            </a:pPr>
            <a:r>
              <a:rPr lang="he-IL" sz="2800" dirty="0"/>
              <a:t>נתכנן את ההוצאות המשתנות שלנו בלויים, טיולים והוצאות לא מתוכננות.</a:t>
            </a:r>
          </a:p>
          <a:p>
            <a:pPr>
              <a:lnSpc>
                <a:spcPct val="150000"/>
              </a:lnSpc>
            </a:pPr>
            <a:r>
              <a:rPr lang="he-IL" sz="2800" u="sng" dirty="0">
                <a:solidFill>
                  <a:srgbClr val="FFFF00"/>
                </a:solidFill>
              </a:rPr>
              <a:t>כדאי לשבת עם איש מקצוע, שיעזור לנו לתכנן נכון את העתיד שלנו.</a:t>
            </a:r>
          </a:p>
        </p:txBody>
      </p:sp>
    </p:spTree>
    <p:extLst>
      <p:ext uri="{BB962C8B-B14F-4D97-AF65-F5344CB8AC3E}">
        <p14:creationId xmlns:p14="http://schemas.microsoft.com/office/powerpoint/2010/main" val="3962376581"/>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5DBAB190-3069-4066-9DA1-25C392BEB9C2}"/>
              </a:ext>
            </a:extLst>
          </p:cNvPr>
          <p:cNvSpPr>
            <a:spLocks noGrp="1"/>
          </p:cNvSpPr>
          <p:nvPr>
            <p:ph type="title"/>
          </p:nvPr>
        </p:nvSpPr>
        <p:spPr>
          <a:xfrm>
            <a:off x="2" y="102636"/>
            <a:ext cx="11720222" cy="751397"/>
          </a:xfrm>
        </p:spPr>
        <p:txBody>
          <a:bodyPr anchor="ctr">
            <a:noAutofit/>
          </a:bodyPr>
          <a:lstStyle/>
          <a:p>
            <a:pPr>
              <a:lnSpc>
                <a:spcPct val="100000"/>
              </a:lnSpc>
            </a:pPr>
            <a:r>
              <a:rPr lang="he-IL" sz="4400" dirty="0"/>
              <a:t>שלושת שלבי הזקנה</a:t>
            </a:r>
          </a:p>
        </p:txBody>
      </p:sp>
      <p:cxnSp>
        <p:nvCxnSpPr>
          <p:cNvPr id="9" name="מחבר ישר 8">
            <a:extLst>
              <a:ext uri="{FF2B5EF4-FFF2-40B4-BE49-F238E27FC236}">
                <a16:creationId xmlns:a16="http://schemas.microsoft.com/office/drawing/2014/main" id="{60F42B50-CB47-4EAF-A815-9767638E5E56}"/>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תיבת טקסט 25">
            <a:extLst>
              <a:ext uri="{FF2B5EF4-FFF2-40B4-BE49-F238E27FC236}">
                <a16:creationId xmlns:a16="http://schemas.microsoft.com/office/drawing/2014/main" id="{ED76F6E3-E060-426D-9C25-2639646E8A24}"/>
              </a:ext>
            </a:extLst>
          </p:cNvPr>
          <p:cNvSpPr txBox="1"/>
          <p:nvPr/>
        </p:nvSpPr>
        <p:spPr>
          <a:xfrm>
            <a:off x="333955" y="1127934"/>
            <a:ext cx="11469269" cy="749179"/>
          </a:xfrm>
          <a:prstGeom prst="rect">
            <a:avLst/>
          </a:prstGeom>
          <a:noFill/>
        </p:spPr>
        <p:txBody>
          <a:bodyPr wrap="square" rtlCol="1">
            <a:spAutoFit/>
          </a:bodyPr>
          <a:lstStyle/>
          <a:p>
            <a:pPr algn="ctr">
              <a:lnSpc>
                <a:spcPct val="150000"/>
              </a:lnSpc>
            </a:pPr>
            <a:r>
              <a:rPr lang="he-IL" sz="3200" b="1" u="sng" dirty="0">
                <a:solidFill>
                  <a:srgbClr val="FFFF00"/>
                </a:solidFill>
              </a:rPr>
              <a:t>שלב שני</a:t>
            </a:r>
          </a:p>
        </p:txBody>
      </p:sp>
      <p:sp>
        <p:nvSpPr>
          <p:cNvPr id="6" name="תיבת טקסט 5">
            <a:extLst>
              <a:ext uri="{FF2B5EF4-FFF2-40B4-BE49-F238E27FC236}">
                <a16:creationId xmlns:a16="http://schemas.microsoft.com/office/drawing/2014/main" id="{A9E652DC-8B51-4F17-B1D8-0BA1A1CECBC0}"/>
              </a:ext>
            </a:extLst>
          </p:cNvPr>
          <p:cNvSpPr txBox="1"/>
          <p:nvPr/>
        </p:nvSpPr>
        <p:spPr>
          <a:xfrm>
            <a:off x="81293" y="1979175"/>
            <a:ext cx="11908649" cy="2606034"/>
          </a:xfrm>
          <a:prstGeom prst="rect">
            <a:avLst/>
          </a:prstGeom>
          <a:noFill/>
        </p:spPr>
        <p:txBody>
          <a:bodyPr wrap="square" rtlCol="1">
            <a:spAutoFit/>
          </a:bodyPr>
          <a:lstStyle/>
          <a:p>
            <a:pPr marL="457200" indent="-457200">
              <a:lnSpc>
                <a:spcPct val="150000"/>
              </a:lnSpc>
              <a:buFont typeface="Wingdings" panose="05000000000000000000" pitchFamily="2" charset="2"/>
              <a:buChar char="Ø"/>
            </a:pPr>
            <a:r>
              <a:rPr lang="he-IL" sz="2800" dirty="0"/>
              <a:t>העדפה להיות בסביבה הביתית </a:t>
            </a:r>
          </a:p>
          <a:p>
            <a:pPr marL="457200" indent="-457200">
              <a:lnSpc>
                <a:spcPct val="150000"/>
              </a:lnSpc>
              <a:buFont typeface="Wingdings" panose="05000000000000000000" pitchFamily="2" charset="2"/>
              <a:buChar char="Ø"/>
            </a:pPr>
            <a:r>
              <a:rPr lang="he-IL" sz="2800" dirty="0"/>
              <a:t>מפגשים בעיקר עם סביבת המעגל הקרוב</a:t>
            </a:r>
          </a:p>
          <a:p>
            <a:pPr marL="457200" indent="-457200">
              <a:lnSpc>
                <a:spcPct val="150000"/>
              </a:lnSpc>
              <a:buFont typeface="Wingdings" panose="05000000000000000000" pitchFamily="2" charset="2"/>
              <a:buChar char="Ø"/>
            </a:pPr>
            <a:r>
              <a:rPr lang="he-IL" sz="2800" dirty="0"/>
              <a:t>התמקדות במצב הבריאותי: רופאים, תרופות, טיפולים...</a:t>
            </a:r>
          </a:p>
          <a:p>
            <a:pPr marL="457200" indent="-457200">
              <a:lnSpc>
                <a:spcPct val="150000"/>
              </a:lnSpc>
              <a:buFont typeface="Wingdings" panose="05000000000000000000" pitchFamily="2" charset="2"/>
              <a:buChar char="Ø"/>
            </a:pPr>
            <a:r>
              <a:rPr lang="he-IL" sz="2800" dirty="0"/>
              <a:t>מאזן הכנסות והוצאות ידוע ומוכר - אין ממש יכולת להשפיע על המצב הכספי</a:t>
            </a:r>
          </a:p>
        </p:txBody>
      </p:sp>
    </p:spTree>
    <p:extLst>
      <p:ext uri="{BB962C8B-B14F-4D97-AF65-F5344CB8AC3E}">
        <p14:creationId xmlns:p14="http://schemas.microsoft.com/office/powerpoint/2010/main" val="3979503877"/>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5DBAB190-3069-4066-9DA1-25C392BEB9C2}"/>
              </a:ext>
            </a:extLst>
          </p:cNvPr>
          <p:cNvSpPr>
            <a:spLocks noGrp="1"/>
          </p:cNvSpPr>
          <p:nvPr>
            <p:ph type="title"/>
          </p:nvPr>
        </p:nvSpPr>
        <p:spPr>
          <a:xfrm>
            <a:off x="2" y="102636"/>
            <a:ext cx="11720222" cy="751397"/>
          </a:xfrm>
        </p:spPr>
        <p:txBody>
          <a:bodyPr anchor="ctr">
            <a:noAutofit/>
          </a:bodyPr>
          <a:lstStyle/>
          <a:p>
            <a:pPr>
              <a:lnSpc>
                <a:spcPct val="100000"/>
              </a:lnSpc>
            </a:pPr>
            <a:r>
              <a:rPr lang="he-IL" sz="4400" dirty="0"/>
              <a:t>שלושת שלבי הזקנה</a:t>
            </a:r>
          </a:p>
        </p:txBody>
      </p:sp>
      <p:cxnSp>
        <p:nvCxnSpPr>
          <p:cNvPr id="9" name="מחבר ישר 8">
            <a:extLst>
              <a:ext uri="{FF2B5EF4-FFF2-40B4-BE49-F238E27FC236}">
                <a16:creationId xmlns:a16="http://schemas.microsoft.com/office/drawing/2014/main" id="{60F42B50-CB47-4EAF-A815-9767638E5E56}"/>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תיבת טקסט 25">
            <a:extLst>
              <a:ext uri="{FF2B5EF4-FFF2-40B4-BE49-F238E27FC236}">
                <a16:creationId xmlns:a16="http://schemas.microsoft.com/office/drawing/2014/main" id="{ED76F6E3-E060-426D-9C25-2639646E8A24}"/>
              </a:ext>
            </a:extLst>
          </p:cNvPr>
          <p:cNvSpPr txBox="1"/>
          <p:nvPr/>
        </p:nvSpPr>
        <p:spPr>
          <a:xfrm>
            <a:off x="333955" y="1127934"/>
            <a:ext cx="11469269" cy="749179"/>
          </a:xfrm>
          <a:prstGeom prst="rect">
            <a:avLst/>
          </a:prstGeom>
          <a:noFill/>
        </p:spPr>
        <p:txBody>
          <a:bodyPr wrap="square" rtlCol="1">
            <a:spAutoFit/>
          </a:bodyPr>
          <a:lstStyle/>
          <a:p>
            <a:pPr algn="ctr">
              <a:lnSpc>
                <a:spcPct val="150000"/>
              </a:lnSpc>
            </a:pPr>
            <a:r>
              <a:rPr lang="he-IL" sz="3200" b="1" u="sng" dirty="0">
                <a:solidFill>
                  <a:srgbClr val="FFFF00"/>
                </a:solidFill>
              </a:rPr>
              <a:t>שלב שלישי</a:t>
            </a:r>
          </a:p>
        </p:txBody>
      </p:sp>
      <p:sp>
        <p:nvSpPr>
          <p:cNvPr id="6" name="תיבת טקסט 5">
            <a:extLst>
              <a:ext uri="{FF2B5EF4-FFF2-40B4-BE49-F238E27FC236}">
                <a16:creationId xmlns:a16="http://schemas.microsoft.com/office/drawing/2014/main" id="{A9E652DC-8B51-4F17-B1D8-0BA1A1CECBC0}"/>
              </a:ext>
            </a:extLst>
          </p:cNvPr>
          <p:cNvSpPr txBox="1"/>
          <p:nvPr/>
        </p:nvSpPr>
        <p:spPr>
          <a:xfrm>
            <a:off x="81293" y="1979175"/>
            <a:ext cx="11908649" cy="3252365"/>
          </a:xfrm>
          <a:prstGeom prst="rect">
            <a:avLst/>
          </a:prstGeom>
          <a:noFill/>
        </p:spPr>
        <p:txBody>
          <a:bodyPr wrap="square" rtlCol="1">
            <a:spAutoFit/>
          </a:bodyPr>
          <a:lstStyle/>
          <a:p>
            <a:pPr marL="457200" indent="-457200">
              <a:lnSpc>
                <a:spcPct val="150000"/>
              </a:lnSpc>
              <a:buFont typeface="Wingdings" panose="05000000000000000000" pitchFamily="2" charset="2"/>
              <a:buChar char="Ø"/>
            </a:pPr>
            <a:r>
              <a:rPr lang="he-IL" sz="2800" dirty="0"/>
              <a:t>השתדלות לשמור על המצב הבריאותי</a:t>
            </a:r>
          </a:p>
          <a:p>
            <a:pPr marL="457200" indent="-457200">
              <a:lnSpc>
                <a:spcPct val="150000"/>
              </a:lnSpc>
              <a:buFont typeface="Wingdings" panose="05000000000000000000" pitchFamily="2" charset="2"/>
              <a:buChar char="Ø"/>
            </a:pPr>
            <a:r>
              <a:rPr lang="he-IL" sz="2800" dirty="0"/>
              <a:t>סביבת הבית - בשלב מסוים המשפחה או עובד זר מטפלים בנו</a:t>
            </a:r>
          </a:p>
          <a:p>
            <a:pPr marL="457200" indent="-457200">
              <a:lnSpc>
                <a:spcPct val="150000"/>
              </a:lnSpc>
              <a:buFont typeface="Wingdings" panose="05000000000000000000" pitchFamily="2" charset="2"/>
              <a:buChar char="Ø"/>
            </a:pPr>
            <a:r>
              <a:rPr lang="he-IL" sz="2800" dirty="0"/>
              <a:t>מוסד - טיפול </a:t>
            </a:r>
            <a:r>
              <a:rPr lang="he-IL" sz="2800" u="sng" dirty="0"/>
              <a:t>יקר</a:t>
            </a:r>
            <a:r>
              <a:rPr lang="he-IL" sz="2800" dirty="0"/>
              <a:t> ואם זה מוסד איכותי </a:t>
            </a:r>
            <a:r>
              <a:rPr lang="he-IL" sz="2800" u="sng" dirty="0"/>
              <a:t>הרבה יותר יקר</a:t>
            </a:r>
          </a:p>
          <a:p>
            <a:pPr marL="457200" indent="-457200">
              <a:lnSpc>
                <a:spcPct val="150000"/>
              </a:lnSpc>
              <a:buFont typeface="Wingdings" panose="05000000000000000000" pitchFamily="2" charset="2"/>
              <a:buChar char="Ø"/>
            </a:pPr>
            <a:r>
              <a:rPr lang="he-IL" sz="2800" dirty="0"/>
              <a:t>ההוצאה עולה וההכנסה לא משתנה. אם חסר כסף, המשפחה צריכה לשאת בנטל</a:t>
            </a:r>
          </a:p>
        </p:txBody>
      </p:sp>
    </p:spTree>
    <p:extLst>
      <p:ext uri="{BB962C8B-B14F-4D97-AF65-F5344CB8AC3E}">
        <p14:creationId xmlns:p14="http://schemas.microsoft.com/office/powerpoint/2010/main" val="2254157515"/>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5DBAB190-3069-4066-9DA1-25C392BEB9C2}"/>
              </a:ext>
            </a:extLst>
          </p:cNvPr>
          <p:cNvSpPr>
            <a:spLocks noGrp="1"/>
          </p:cNvSpPr>
          <p:nvPr>
            <p:ph type="title"/>
          </p:nvPr>
        </p:nvSpPr>
        <p:spPr>
          <a:xfrm>
            <a:off x="2" y="102636"/>
            <a:ext cx="11720222" cy="751397"/>
          </a:xfrm>
        </p:spPr>
        <p:txBody>
          <a:bodyPr anchor="ctr">
            <a:noAutofit/>
          </a:bodyPr>
          <a:lstStyle/>
          <a:p>
            <a:r>
              <a:rPr lang="he-IL" sz="4400" dirty="0"/>
              <a:t>כיצד מתכוננים כלכלית</a:t>
            </a:r>
          </a:p>
        </p:txBody>
      </p:sp>
      <p:cxnSp>
        <p:nvCxnSpPr>
          <p:cNvPr id="9" name="מחבר ישר 8">
            <a:extLst>
              <a:ext uri="{FF2B5EF4-FFF2-40B4-BE49-F238E27FC236}">
                <a16:creationId xmlns:a16="http://schemas.microsoft.com/office/drawing/2014/main" id="{60F42B50-CB47-4EAF-A815-9767638E5E56}"/>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1">
            <a:extLst>
              <a:ext uri="{FF2B5EF4-FFF2-40B4-BE49-F238E27FC236}">
                <a16:creationId xmlns:a16="http://schemas.microsoft.com/office/drawing/2014/main" id="{6BD79255-CB5F-4763-BB6C-97DBEAB01828}"/>
              </a:ext>
            </a:extLst>
          </p:cNvPr>
          <p:cNvSpPr/>
          <p:nvPr/>
        </p:nvSpPr>
        <p:spPr>
          <a:xfrm>
            <a:off x="1667768" y="2266632"/>
            <a:ext cx="4428232" cy="3850701"/>
          </a:xfrm>
          <a:prstGeom prst="rect">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a:noFill/>
          </a:ln>
          <a:effectLst/>
          <a:scene3d>
            <a:camera prst="isometricOffAxis2Top"/>
            <a:lightRig rig="chilly" dir="t"/>
          </a:scene3d>
          <a:sp3d>
            <a:bevelT w="444500" h="6350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2">
            <a:extLst>
              <a:ext uri="{FF2B5EF4-FFF2-40B4-BE49-F238E27FC236}">
                <a16:creationId xmlns:a16="http://schemas.microsoft.com/office/drawing/2014/main" id="{2044F532-176B-40E2-ACE6-B1ECBAA1752C}"/>
              </a:ext>
            </a:extLst>
          </p:cNvPr>
          <p:cNvSpPr/>
          <p:nvPr/>
        </p:nvSpPr>
        <p:spPr>
          <a:xfrm>
            <a:off x="2145097" y="2681722"/>
            <a:ext cx="3321174" cy="2888026"/>
          </a:xfrm>
          <a:prstGeom prst="rect">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a:scene3d>
            <a:camera prst="isometricOffAxis2Top"/>
            <a:lightRig rig="chilly" dir="t"/>
          </a:scene3d>
          <a:sp3d z="889000">
            <a:bevelT w="444500" h="6350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4">
            <a:extLst>
              <a:ext uri="{FF2B5EF4-FFF2-40B4-BE49-F238E27FC236}">
                <a16:creationId xmlns:a16="http://schemas.microsoft.com/office/drawing/2014/main" id="{F2D6D4D5-6CF2-43F3-8B29-831E30D5EB90}"/>
              </a:ext>
            </a:extLst>
          </p:cNvPr>
          <p:cNvSpPr/>
          <p:nvPr/>
        </p:nvSpPr>
        <p:spPr>
          <a:xfrm>
            <a:off x="2962656" y="4199108"/>
            <a:ext cx="1720575" cy="1602699"/>
          </a:xfrm>
          <a:prstGeom prst="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a:noFill/>
          </a:ln>
          <a:scene3d>
            <a:camera prst="isometricOffAxis2Top"/>
            <a:lightRig rig="chilly" dir="t"/>
          </a:scene3d>
          <a:sp3d z="2667000">
            <a:bevelT w="444500" h="6350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קבוצה 17">
            <a:extLst>
              <a:ext uri="{FF2B5EF4-FFF2-40B4-BE49-F238E27FC236}">
                <a16:creationId xmlns:a16="http://schemas.microsoft.com/office/drawing/2014/main" id="{FEE265D5-1E3E-4C99-8018-63B779A6257F}"/>
              </a:ext>
            </a:extLst>
          </p:cNvPr>
          <p:cNvGrpSpPr/>
          <p:nvPr/>
        </p:nvGrpSpPr>
        <p:grpSpPr>
          <a:xfrm>
            <a:off x="4446122" y="2486090"/>
            <a:ext cx="7766890" cy="507084"/>
            <a:chOff x="4446122" y="2486090"/>
            <a:chExt cx="7766890" cy="507084"/>
          </a:xfrm>
        </p:grpSpPr>
        <p:cxnSp>
          <p:nvCxnSpPr>
            <p:cNvPr id="11" name="Straight Connector 12">
              <a:extLst>
                <a:ext uri="{FF2B5EF4-FFF2-40B4-BE49-F238E27FC236}">
                  <a16:creationId xmlns:a16="http://schemas.microsoft.com/office/drawing/2014/main" id="{AE55E498-8559-4D64-A580-4634285BC8B2}"/>
                </a:ext>
              </a:extLst>
            </p:cNvPr>
            <p:cNvCxnSpPr>
              <a:cxnSpLocks/>
            </p:cNvCxnSpPr>
            <p:nvPr/>
          </p:nvCxnSpPr>
          <p:spPr>
            <a:xfrm>
              <a:off x="4446122" y="2993174"/>
              <a:ext cx="77668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9">
              <a:extLst>
                <a:ext uri="{FF2B5EF4-FFF2-40B4-BE49-F238E27FC236}">
                  <a16:creationId xmlns:a16="http://schemas.microsoft.com/office/drawing/2014/main" id="{0839DE1B-678E-4DC2-963D-BB6E4CC10E62}"/>
                </a:ext>
              </a:extLst>
            </p:cNvPr>
            <p:cNvSpPr/>
            <p:nvPr/>
          </p:nvSpPr>
          <p:spPr>
            <a:xfrm>
              <a:off x="6375392" y="2486090"/>
              <a:ext cx="5529634" cy="461665"/>
            </a:xfrm>
            <a:prstGeom prst="rect">
              <a:avLst/>
            </a:prstGeom>
            <a:ln>
              <a:noFill/>
            </a:ln>
          </p:spPr>
          <p:style>
            <a:lnRef idx="1">
              <a:schemeClr val="accent1"/>
            </a:lnRef>
            <a:fillRef idx="0">
              <a:schemeClr val="accent1"/>
            </a:fillRef>
            <a:effectRef idx="0">
              <a:schemeClr val="accent1"/>
            </a:effectRef>
            <a:fontRef idx="minor">
              <a:schemeClr val="tx1"/>
            </a:fontRef>
          </p:style>
          <p:txBody>
            <a:bodyPr wrap="square">
              <a:spAutoFit/>
            </a:bodyPr>
            <a:lstStyle/>
            <a:p>
              <a:pPr lvl="0" rtl="0">
                <a:defRPr/>
              </a:pPr>
              <a:r>
                <a:rPr lang="he-IL" sz="2400" dirty="0">
                  <a:solidFill>
                    <a:schemeClr val="accent3"/>
                  </a:solidFill>
                  <a:latin typeface="Calibri" panose="020F0502020204030204"/>
                </a:rPr>
                <a:t>הגשמת מטרות ויעדים כלכליים</a:t>
              </a:r>
              <a:endParaRPr lang="en-US" sz="2400" dirty="0">
                <a:solidFill>
                  <a:schemeClr val="accent3"/>
                </a:solidFill>
                <a:latin typeface="Calibri" panose="020F0502020204030204"/>
              </a:endParaRPr>
            </a:p>
          </p:txBody>
        </p:sp>
      </p:grpSp>
      <p:grpSp>
        <p:nvGrpSpPr>
          <p:cNvPr id="19" name="קבוצה 18">
            <a:extLst>
              <a:ext uri="{FF2B5EF4-FFF2-40B4-BE49-F238E27FC236}">
                <a16:creationId xmlns:a16="http://schemas.microsoft.com/office/drawing/2014/main" id="{647DCBE0-5F69-4DF8-BB6C-E415D01F2DF5}"/>
              </a:ext>
            </a:extLst>
          </p:cNvPr>
          <p:cNvGrpSpPr/>
          <p:nvPr/>
        </p:nvGrpSpPr>
        <p:grpSpPr>
          <a:xfrm>
            <a:off x="5051048" y="3290521"/>
            <a:ext cx="7065394" cy="500196"/>
            <a:chOff x="5051048" y="3290521"/>
            <a:chExt cx="7065394" cy="500196"/>
          </a:xfrm>
        </p:grpSpPr>
        <p:cxnSp>
          <p:nvCxnSpPr>
            <p:cNvPr id="12" name="Straight Connector 13">
              <a:extLst>
                <a:ext uri="{FF2B5EF4-FFF2-40B4-BE49-F238E27FC236}">
                  <a16:creationId xmlns:a16="http://schemas.microsoft.com/office/drawing/2014/main" id="{0A59EA77-D3E1-4927-AB69-BC9230C1E462}"/>
                </a:ext>
              </a:extLst>
            </p:cNvPr>
            <p:cNvCxnSpPr>
              <a:cxnSpLocks/>
            </p:cNvCxnSpPr>
            <p:nvPr/>
          </p:nvCxnSpPr>
          <p:spPr>
            <a:xfrm>
              <a:off x="5051048" y="3790717"/>
              <a:ext cx="706539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20">
              <a:extLst>
                <a:ext uri="{FF2B5EF4-FFF2-40B4-BE49-F238E27FC236}">
                  <a16:creationId xmlns:a16="http://schemas.microsoft.com/office/drawing/2014/main" id="{05E4FB5D-AC7D-4A0E-8C0C-4C690EA640ED}"/>
                </a:ext>
              </a:extLst>
            </p:cNvPr>
            <p:cNvSpPr/>
            <p:nvPr/>
          </p:nvSpPr>
          <p:spPr>
            <a:xfrm>
              <a:off x="6375391" y="3290521"/>
              <a:ext cx="5529634" cy="461665"/>
            </a:xfrm>
            <a:prstGeom prst="rect">
              <a:avLst/>
            </a:prstGeom>
            <a:ln>
              <a:noFill/>
            </a:ln>
          </p:spPr>
          <p:style>
            <a:lnRef idx="1">
              <a:schemeClr val="accent1"/>
            </a:lnRef>
            <a:fillRef idx="0">
              <a:schemeClr val="accent1"/>
            </a:fillRef>
            <a:effectRef idx="0">
              <a:schemeClr val="accent1"/>
            </a:effectRef>
            <a:fontRef idx="minor">
              <a:schemeClr val="tx1"/>
            </a:fontRef>
          </p:style>
          <p:txBody>
            <a:bodyPr wrap="square">
              <a:spAutoFit/>
            </a:bodyPr>
            <a:lstStyle/>
            <a:p>
              <a:pPr rtl="0"/>
              <a:r>
                <a:rPr lang="he-IL" sz="2400" kern="0" dirty="0">
                  <a:solidFill>
                    <a:schemeClr val="accent4"/>
                  </a:solidFill>
                  <a:latin typeface="Arial" pitchFamily="34" charset="0"/>
                  <a:cs typeface="Arial" pitchFamily="34" charset="0"/>
                </a:rPr>
                <a:t>הגנה מפני קטסטרופות -ביטוחים</a:t>
              </a:r>
              <a:endParaRPr lang="en-US" sz="2400" kern="0" dirty="0">
                <a:solidFill>
                  <a:schemeClr val="accent4"/>
                </a:solidFill>
                <a:latin typeface="Arial" pitchFamily="34" charset="0"/>
                <a:cs typeface="Arial" pitchFamily="34" charset="0"/>
              </a:endParaRPr>
            </a:p>
          </p:txBody>
        </p:sp>
      </p:grpSp>
      <p:grpSp>
        <p:nvGrpSpPr>
          <p:cNvPr id="17" name="קבוצה 16">
            <a:extLst>
              <a:ext uri="{FF2B5EF4-FFF2-40B4-BE49-F238E27FC236}">
                <a16:creationId xmlns:a16="http://schemas.microsoft.com/office/drawing/2014/main" id="{E9EBDD87-F77F-4B6A-A465-55967AABFB14}"/>
              </a:ext>
            </a:extLst>
          </p:cNvPr>
          <p:cNvGrpSpPr/>
          <p:nvPr/>
        </p:nvGrpSpPr>
        <p:grpSpPr>
          <a:xfrm>
            <a:off x="5776158" y="4104096"/>
            <a:ext cx="6224529" cy="484165"/>
            <a:chOff x="5776158" y="4104096"/>
            <a:chExt cx="6224529" cy="484165"/>
          </a:xfrm>
        </p:grpSpPr>
        <p:cxnSp>
          <p:nvCxnSpPr>
            <p:cNvPr id="13" name="Straight Connector 14">
              <a:extLst>
                <a:ext uri="{FF2B5EF4-FFF2-40B4-BE49-F238E27FC236}">
                  <a16:creationId xmlns:a16="http://schemas.microsoft.com/office/drawing/2014/main" id="{05226F74-D61B-48A7-A3D7-02141C6464F5}"/>
                </a:ext>
              </a:extLst>
            </p:cNvPr>
            <p:cNvCxnSpPr>
              <a:cxnSpLocks/>
            </p:cNvCxnSpPr>
            <p:nvPr/>
          </p:nvCxnSpPr>
          <p:spPr>
            <a:xfrm>
              <a:off x="5776158" y="4588261"/>
              <a:ext cx="62245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21">
              <a:extLst>
                <a:ext uri="{FF2B5EF4-FFF2-40B4-BE49-F238E27FC236}">
                  <a16:creationId xmlns:a16="http://schemas.microsoft.com/office/drawing/2014/main" id="{928A0A07-0435-4317-A281-80D743AE2D33}"/>
                </a:ext>
              </a:extLst>
            </p:cNvPr>
            <p:cNvSpPr/>
            <p:nvPr/>
          </p:nvSpPr>
          <p:spPr>
            <a:xfrm>
              <a:off x="6375391" y="4104096"/>
              <a:ext cx="5529634" cy="461665"/>
            </a:xfrm>
            <a:prstGeom prst="rect">
              <a:avLst/>
            </a:prstGeom>
            <a:ln>
              <a:noFill/>
            </a:ln>
          </p:spPr>
          <p:style>
            <a:lnRef idx="1">
              <a:schemeClr val="accent1"/>
            </a:lnRef>
            <a:fillRef idx="0">
              <a:schemeClr val="accent1"/>
            </a:fillRef>
            <a:effectRef idx="0">
              <a:schemeClr val="accent1"/>
            </a:effectRef>
            <a:fontRef idx="minor">
              <a:schemeClr val="tx1"/>
            </a:fontRef>
          </p:style>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schemeClr val="accent6"/>
                  </a:solidFill>
                  <a:effectLst/>
                  <a:uLnTx/>
                  <a:uFillTx/>
                  <a:latin typeface="Calibri" panose="020F0502020204030204"/>
                  <a:ea typeface="+mn-ea"/>
                  <a:cs typeface="+mn-cs"/>
                </a:rPr>
                <a:t>קיום שוטף – תקציב מאוזן</a:t>
              </a:r>
              <a:endParaRPr kumimoji="0" lang="en-US" sz="2400" b="0" i="0" u="none" strike="noStrike" kern="1200" cap="none" spc="0" normalizeH="0" baseline="0" noProof="0" dirty="0">
                <a:ln>
                  <a:noFill/>
                </a:ln>
                <a:solidFill>
                  <a:schemeClr val="accent6"/>
                </a:solidFill>
                <a:effectLst/>
                <a:uLnTx/>
                <a:uFillTx/>
                <a:latin typeface="Calibri" panose="020F0502020204030204"/>
                <a:ea typeface="+mn-ea"/>
                <a:cs typeface="+mn-cs"/>
              </a:endParaRPr>
            </a:p>
          </p:txBody>
        </p:sp>
      </p:grpSp>
      <p:sp>
        <p:nvSpPr>
          <p:cNvPr id="21" name="תיבת טקסט 20">
            <a:extLst>
              <a:ext uri="{FF2B5EF4-FFF2-40B4-BE49-F238E27FC236}">
                <a16:creationId xmlns:a16="http://schemas.microsoft.com/office/drawing/2014/main" id="{118BE497-0348-44DC-97BA-1F092F43845E}"/>
              </a:ext>
            </a:extLst>
          </p:cNvPr>
          <p:cNvSpPr txBox="1"/>
          <p:nvPr/>
        </p:nvSpPr>
        <p:spPr>
          <a:xfrm>
            <a:off x="333955" y="1127934"/>
            <a:ext cx="11469269" cy="749179"/>
          </a:xfrm>
          <a:prstGeom prst="rect">
            <a:avLst/>
          </a:prstGeom>
          <a:noFill/>
        </p:spPr>
        <p:txBody>
          <a:bodyPr wrap="square" rtlCol="1">
            <a:spAutoFit/>
          </a:bodyPr>
          <a:lstStyle/>
          <a:p>
            <a:pPr algn="ctr">
              <a:lnSpc>
                <a:spcPct val="150000"/>
              </a:lnSpc>
            </a:pPr>
            <a:r>
              <a:rPr lang="he-IL" sz="3200" b="1" u="sng" dirty="0"/>
              <a:t>הגדרת המשימות הכלכליות בפרישה</a:t>
            </a:r>
          </a:p>
        </p:txBody>
      </p:sp>
    </p:spTree>
    <p:extLst>
      <p:ext uri="{BB962C8B-B14F-4D97-AF65-F5344CB8AC3E}">
        <p14:creationId xmlns:p14="http://schemas.microsoft.com/office/powerpoint/2010/main" val="931171586"/>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37" presetClass="entr" presetSubtype="0" fill="hold" grpId="0" nodeType="afterEffect">
                                  <p:stCondLst>
                                    <p:cond delay="10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900" decel="100000" fill="hold"/>
                                        <p:tgtEl>
                                          <p:spTgt spid="8"/>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22" fill="hold">
                            <p:stCondLst>
                              <p:cond delay="3000"/>
                            </p:stCondLst>
                            <p:childTnLst>
                              <p:par>
                                <p:cTn id="23" presetID="2" presetClass="entr" presetSubtype="4"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par>
                          <p:cTn id="27" fill="hold">
                            <p:stCondLst>
                              <p:cond delay="3500"/>
                            </p:stCondLst>
                            <p:childTnLst>
                              <p:par>
                                <p:cTn id="28" presetID="37"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900" decel="100000" fill="hold"/>
                                        <p:tgtEl>
                                          <p:spTgt spid="10"/>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34" fill="hold">
                            <p:stCondLst>
                              <p:cond delay="4500"/>
                            </p:stCondLst>
                            <p:childTnLst>
                              <p:par>
                                <p:cTn id="35" presetID="2" presetClass="entr" presetSubtype="4"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5DBAB190-3069-4066-9DA1-25C392BEB9C2}"/>
              </a:ext>
            </a:extLst>
          </p:cNvPr>
          <p:cNvSpPr>
            <a:spLocks noGrp="1"/>
          </p:cNvSpPr>
          <p:nvPr>
            <p:ph type="title"/>
          </p:nvPr>
        </p:nvSpPr>
        <p:spPr>
          <a:xfrm>
            <a:off x="2" y="102636"/>
            <a:ext cx="11720222" cy="751397"/>
          </a:xfrm>
        </p:spPr>
        <p:txBody>
          <a:bodyPr anchor="ctr">
            <a:noAutofit/>
          </a:bodyPr>
          <a:lstStyle/>
          <a:p>
            <a:r>
              <a:rPr lang="he-IL" sz="4400" dirty="0"/>
              <a:t>כיצד מתכוננים כלכלית</a:t>
            </a:r>
          </a:p>
        </p:txBody>
      </p:sp>
      <p:cxnSp>
        <p:nvCxnSpPr>
          <p:cNvPr id="9" name="מחבר ישר 8">
            <a:extLst>
              <a:ext uri="{FF2B5EF4-FFF2-40B4-BE49-F238E27FC236}">
                <a16:creationId xmlns:a16="http://schemas.microsoft.com/office/drawing/2014/main" id="{60F42B50-CB47-4EAF-A815-9767638E5E56}"/>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תיבת טקסט 19">
            <a:extLst>
              <a:ext uri="{FF2B5EF4-FFF2-40B4-BE49-F238E27FC236}">
                <a16:creationId xmlns:a16="http://schemas.microsoft.com/office/drawing/2014/main" id="{876D5DFE-5518-4F3E-8D17-2F369F335BF8}"/>
              </a:ext>
            </a:extLst>
          </p:cNvPr>
          <p:cNvSpPr txBox="1"/>
          <p:nvPr/>
        </p:nvSpPr>
        <p:spPr>
          <a:xfrm>
            <a:off x="81293" y="1979175"/>
            <a:ext cx="11908649" cy="1313373"/>
          </a:xfrm>
          <a:prstGeom prst="rect">
            <a:avLst/>
          </a:prstGeom>
          <a:noFill/>
        </p:spPr>
        <p:txBody>
          <a:bodyPr wrap="square" rtlCol="1">
            <a:spAutoFit/>
          </a:bodyPr>
          <a:lstStyle/>
          <a:p>
            <a:pPr marL="457200" indent="-457200">
              <a:lnSpc>
                <a:spcPct val="150000"/>
              </a:lnSpc>
              <a:buFont typeface="Wingdings" panose="05000000000000000000" pitchFamily="2" charset="2"/>
              <a:buChar char="Ø"/>
            </a:pPr>
            <a:r>
              <a:rPr lang="he-IL" sz="2800" dirty="0">
                <a:solidFill>
                  <a:srgbClr val="FFFF00"/>
                </a:solidFill>
              </a:rPr>
              <a:t>תכנון תקציב</a:t>
            </a:r>
            <a:r>
              <a:rPr lang="he-IL" sz="2800" dirty="0"/>
              <a:t> </a:t>
            </a:r>
            <a:r>
              <a:rPr lang="he-IL" sz="2800" dirty="0">
                <a:solidFill>
                  <a:srgbClr val="FFFF00"/>
                </a:solidFill>
              </a:rPr>
              <a:t>-</a:t>
            </a:r>
            <a:r>
              <a:rPr lang="he-IL" sz="2800" dirty="0"/>
              <a:t> מיפוי ההוצאות הצפויות , התחייבויות ומענה לקטסטרופות</a:t>
            </a:r>
          </a:p>
          <a:p>
            <a:pPr marL="457200" indent="-457200">
              <a:lnSpc>
                <a:spcPct val="150000"/>
              </a:lnSpc>
              <a:buFont typeface="Wingdings" panose="05000000000000000000" pitchFamily="2" charset="2"/>
              <a:buChar char="Ø"/>
            </a:pPr>
            <a:r>
              <a:rPr lang="he-IL" sz="2800" dirty="0">
                <a:solidFill>
                  <a:srgbClr val="FFFF00"/>
                </a:solidFill>
              </a:rPr>
              <a:t>תכנית לעתיד - </a:t>
            </a:r>
            <a:r>
              <a:rPr lang="he-IL" sz="2800" dirty="0"/>
              <a:t>מיפוי יעדים ומטרות כלכליות</a:t>
            </a:r>
          </a:p>
        </p:txBody>
      </p:sp>
      <p:sp>
        <p:nvSpPr>
          <p:cNvPr id="21" name="תיבת טקסט 20">
            <a:extLst>
              <a:ext uri="{FF2B5EF4-FFF2-40B4-BE49-F238E27FC236}">
                <a16:creationId xmlns:a16="http://schemas.microsoft.com/office/drawing/2014/main" id="{20C8BA29-377B-444A-92DA-D9B8F06F7ED1}"/>
              </a:ext>
            </a:extLst>
          </p:cNvPr>
          <p:cNvSpPr txBox="1"/>
          <p:nvPr/>
        </p:nvSpPr>
        <p:spPr>
          <a:xfrm>
            <a:off x="87389" y="1208031"/>
            <a:ext cx="11908649" cy="749179"/>
          </a:xfrm>
          <a:prstGeom prst="rect">
            <a:avLst/>
          </a:prstGeom>
          <a:noFill/>
        </p:spPr>
        <p:txBody>
          <a:bodyPr wrap="square" rtlCol="1">
            <a:spAutoFit/>
          </a:bodyPr>
          <a:lstStyle/>
          <a:p>
            <a:pPr algn="ctr">
              <a:lnSpc>
                <a:spcPct val="150000"/>
              </a:lnSpc>
            </a:pPr>
            <a:r>
              <a:rPr lang="he-IL" sz="3200" b="1" u="sng" dirty="0">
                <a:solidFill>
                  <a:srgbClr val="FFFF00"/>
                </a:solidFill>
              </a:rPr>
              <a:t>הגדרת צרכים ומטרות</a:t>
            </a:r>
          </a:p>
        </p:txBody>
      </p:sp>
    </p:spTree>
    <p:extLst>
      <p:ext uri="{BB962C8B-B14F-4D97-AF65-F5344CB8AC3E}">
        <p14:creationId xmlns:p14="http://schemas.microsoft.com/office/powerpoint/2010/main" val="1931554098"/>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5DBAB190-3069-4066-9DA1-25C392BEB9C2}"/>
              </a:ext>
            </a:extLst>
          </p:cNvPr>
          <p:cNvSpPr>
            <a:spLocks noGrp="1"/>
          </p:cNvSpPr>
          <p:nvPr>
            <p:ph type="title"/>
          </p:nvPr>
        </p:nvSpPr>
        <p:spPr>
          <a:xfrm>
            <a:off x="2" y="102636"/>
            <a:ext cx="11720222" cy="751397"/>
          </a:xfrm>
        </p:spPr>
        <p:txBody>
          <a:bodyPr anchor="ctr">
            <a:noAutofit/>
          </a:bodyPr>
          <a:lstStyle/>
          <a:p>
            <a:r>
              <a:rPr lang="he-IL" sz="4400" dirty="0"/>
              <a:t>כיצד מתכוננים כלכלית</a:t>
            </a:r>
          </a:p>
        </p:txBody>
      </p:sp>
      <p:cxnSp>
        <p:nvCxnSpPr>
          <p:cNvPr id="9" name="מחבר ישר 8">
            <a:extLst>
              <a:ext uri="{FF2B5EF4-FFF2-40B4-BE49-F238E27FC236}">
                <a16:creationId xmlns:a16="http://schemas.microsoft.com/office/drawing/2014/main" id="{60F42B50-CB47-4EAF-A815-9767638E5E56}"/>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תיבת טקסט 19">
            <a:extLst>
              <a:ext uri="{FF2B5EF4-FFF2-40B4-BE49-F238E27FC236}">
                <a16:creationId xmlns:a16="http://schemas.microsoft.com/office/drawing/2014/main" id="{876D5DFE-5518-4F3E-8D17-2F369F335BF8}"/>
              </a:ext>
            </a:extLst>
          </p:cNvPr>
          <p:cNvSpPr txBox="1"/>
          <p:nvPr/>
        </p:nvSpPr>
        <p:spPr>
          <a:xfrm>
            <a:off x="81293" y="1979175"/>
            <a:ext cx="11908649" cy="4545027"/>
          </a:xfrm>
          <a:prstGeom prst="rect">
            <a:avLst/>
          </a:prstGeom>
          <a:noFill/>
        </p:spPr>
        <p:txBody>
          <a:bodyPr wrap="square" rtlCol="1">
            <a:spAutoFit/>
          </a:bodyPr>
          <a:lstStyle/>
          <a:p>
            <a:pPr marL="514350" indent="-514350">
              <a:lnSpc>
                <a:spcPct val="150000"/>
              </a:lnSpc>
              <a:buFont typeface="Wingdings" panose="05000000000000000000" pitchFamily="2" charset="2"/>
              <a:buChar char="Ø"/>
            </a:pPr>
            <a:r>
              <a:rPr lang="he-IL" sz="2800" dirty="0"/>
              <a:t>הר הביטוח , הר הכסף, מסלקה פנסיונית ותעודת זהות בנקאית</a:t>
            </a:r>
          </a:p>
          <a:p>
            <a:pPr marL="514350" indent="-514350">
              <a:lnSpc>
                <a:spcPct val="150000"/>
              </a:lnSpc>
              <a:buFont typeface="Wingdings" panose="05000000000000000000" pitchFamily="2" charset="2"/>
              <a:buChar char="Ø"/>
            </a:pPr>
            <a:r>
              <a:rPr lang="he-IL" sz="2800" dirty="0"/>
              <a:t>ביצוע </a:t>
            </a:r>
            <a:r>
              <a:rPr lang="he-IL" sz="2800" dirty="0">
                <a:solidFill>
                  <a:srgbClr val="FFFF00"/>
                </a:solidFill>
              </a:rPr>
              <a:t>סימולציה</a:t>
            </a:r>
            <a:r>
              <a:rPr lang="he-IL" sz="2800" dirty="0"/>
              <a:t> להכנסות לאחר פרישה אצל מתכנן פרישה</a:t>
            </a:r>
            <a:endParaRPr lang="en-US" sz="2800" dirty="0"/>
          </a:p>
          <a:p>
            <a:pPr marL="1080000" indent="-457200">
              <a:lnSpc>
                <a:spcPct val="150000"/>
              </a:lnSpc>
              <a:buFont typeface="Courier New" panose="02070309020205020404" pitchFamily="49" charset="0"/>
              <a:buChar char="o"/>
            </a:pPr>
            <a:r>
              <a:rPr lang="he-IL" sz="2800" dirty="0"/>
              <a:t>פנסיה</a:t>
            </a:r>
          </a:p>
          <a:p>
            <a:pPr marL="1080000" indent="-457200">
              <a:lnSpc>
                <a:spcPct val="150000"/>
              </a:lnSpc>
              <a:buFont typeface="Courier New" panose="02070309020205020404" pitchFamily="49" charset="0"/>
              <a:buChar char="o"/>
            </a:pPr>
            <a:r>
              <a:rPr lang="he-IL" sz="2800" dirty="0"/>
              <a:t>קצבאות אחרות</a:t>
            </a:r>
          </a:p>
          <a:p>
            <a:pPr marL="1080000" indent="-457200">
              <a:lnSpc>
                <a:spcPct val="150000"/>
              </a:lnSpc>
              <a:buFont typeface="Courier New" panose="02070309020205020404" pitchFamily="49" charset="0"/>
              <a:buChar char="o"/>
            </a:pPr>
            <a:r>
              <a:rPr lang="he-IL" sz="2800" dirty="0"/>
              <a:t>הכנסות מנכסי נדל"ן / מנכסים פיננסיים</a:t>
            </a:r>
          </a:p>
          <a:p>
            <a:pPr marL="1080000" indent="-457200">
              <a:lnSpc>
                <a:spcPct val="150000"/>
              </a:lnSpc>
              <a:buFont typeface="Courier New" panose="02070309020205020404" pitchFamily="49" charset="0"/>
              <a:buChar char="o"/>
            </a:pPr>
            <a:r>
              <a:rPr lang="he-IL" sz="2800" dirty="0"/>
              <a:t>שכר עבודה</a:t>
            </a:r>
          </a:p>
          <a:p>
            <a:pPr marL="1080000" indent="-457200">
              <a:lnSpc>
                <a:spcPct val="150000"/>
              </a:lnSpc>
              <a:buFont typeface="Courier New" panose="02070309020205020404" pitchFamily="49" charset="0"/>
              <a:buChar char="o"/>
            </a:pPr>
            <a:r>
              <a:rPr lang="he-IL" sz="2800" dirty="0"/>
              <a:t>ביטוח לאומי</a:t>
            </a:r>
          </a:p>
        </p:txBody>
      </p:sp>
      <p:sp>
        <p:nvSpPr>
          <p:cNvPr id="21" name="תיבת טקסט 20">
            <a:extLst>
              <a:ext uri="{FF2B5EF4-FFF2-40B4-BE49-F238E27FC236}">
                <a16:creationId xmlns:a16="http://schemas.microsoft.com/office/drawing/2014/main" id="{20C8BA29-377B-444A-92DA-D9B8F06F7ED1}"/>
              </a:ext>
            </a:extLst>
          </p:cNvPr>
          <p:cNvSpPr txBox="1"/>
          <p:nvPr/>
        </p:nvSpPr>
        <p:spPr>
          <a:xfrm>
            <a:off x="87389" y="1208031"/>
            <a:ext cx="11908649" cy="749179"/>
          </a:xfrm>
          <a:prstGeom prst="rect">
            <a:avLst/>
          </a:prstGeom>
          <a:noFill/>
        </p:spPr>
        <p:txBody>
          <a:bodyPr wrap="square" rtlCol="1">
            <a:spAutoFit/>
          </a:bodyPr>
          <a:lstStyle/>
          <a:p>
            <a:pPr algn="ctr">
              <a:lnSpc>
                <a:spcPct val="150000"/>
              </a:lnSpc>
            </a:pPr>
            <a:r>
              <a:rPr lang="he-IL" sz="3200" b="1" u="sng" dirty="0">
                <a:solidFill>
                  <a:srgbClr val="FFFF00"/>
                </a:solidFill>
              </a:rPr>
              <a:t>מיפוי מקורות</a:t>
            </a:r>
          </a:p>
        </p:txBody>
      </p:sp>
    </p:spTree>
    <p:extLst>
      <p:ext uri="{BB962C8B-B14F-4D97-AF65-F5344CB8AC3E}">
        <p14:creationId xmlns:p14="http://schemas.microsoft.com/office/powerpoint/2010/main" val="2305564472"/>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5DBAB190-3069-4066-9DA1-25C392BEB9C2}"/>
              </a:ext>
            </a:extLst>
          </p:cNvPr>
          <p:cNvSpPr>
            <a:spLocks noGrp="1"/>
          </p:cNvSpPr>
          <p:nvPr>
            <p:ph type="title"/>
          </p:nvPr>
        </p:nvSpPr>
        <p:spPr>
          <a:xfrm>
            <a:off x="2" y="102636"/>
            <a:ext cx="11720222" cy="751397"/>
          </a:xfrm>
        </p:spPr>
        <p:txBody>
          <a:bodyPr anchor="ctr">
            <a:noAutofit/>
          </a:bodyPr>
          <a:lstStyle/>
          <a:p>
            <a:r>
              <a:rPr lang="he-IL" sz="4400" dirty="0"/>
              <a:t>כיצד מתכוננים כלכלית</a:t>
            </a:r>
          </a:p>
        </p:txBody>
      </p:sp>
      <p:cxnSp>
        <p:nvCxnSpPr>
          <p:cNvPr id="9" name="מחבר ישר 8">
            <a:extLst>
              <a:ext uri="{FF2B5EF4-FFF2-40B4-BE49-F238E27FC236}">
                <a16:creationId xmlns:a16="http://schemas.microsoft.com/office/drawing/2014/main" id="{60F42B50-CB47-4EAF-A815-9767638E5E56}"/>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תמונה 3">
            <a:extLst>
              <a:ext uri="{FF2B5EF4-FFF2-40B4-BE49-F238E27FC236}">
                <a16:creationId xmlns:a16="http://schemas.microsoft.com/office/drawing/2014/main" id="{ADA46B8A-3169-4C2C-B61E-4FD57089361E}"/>
              </a:ext>
            </a:extLst>
          </p:cNvPr>
          <p:cNvPicPr>
            <a:picLocks noChangeAspect="1"/>
          </p:cNvPicPr>
          <p:nvPr/>
        </p:nvPicPr>
        <p:blipFill>
          <a:blip r:embed="rId3"/>
          <a:stretch>
            <a:fillRect/>
          </a:stretch>
        </p:blipFill>
        <p:spPr>
          <a:xfrm>
            <a:off x="0" y="1040682"/>
            <a:ext cx="12192000" cy="5817510"/>
          </a:xfrm>
          <a:prstGeom prst="rect">
            <a:avLst/>
          </a:prstGeom>
        </p:spPr>
      </p:pic>
    </p:spTree>
    <p:extLst>
      <p:ext uri="{BB962C8B-B14F-4D97-AF65-F5344CB8AC3E}">
        <p14:creationId xmlns:p14="http://schemas.microsoft.com/office/powerpoint/2010/main" val="1589912523"/>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5DBAB190-3069-4066-9DA1-25C392BEB9C2}"/>
              </a:ext>
            </a:extLst>
          </p:cNvPr>
          <p:cNvSpPr>
            <a:spLocks noGrp="1"/>
          </p:cNvSpPr>
          <p:nvPr>
            <p:ph type="title"/>
          </p:nvPr>
        </p:nvSpPr>
        <p:spPr>
          <a:xfrm>
            <a:off x="2" y="102636"/>
            <a:ext cx="11720222" cy="751397"/>
          </a:xfrm>
        </p:spPr>
        <p:txBody>
          <a:bodyPr anchor="ctr">
            <a:noAutofit/>
          </a:bodyPr>
          <a:lstStyle/>
          <a:p>
            <a:r>
              <a:rPr lang="he-IL" sz="4400" dirty="0"/>
              <a:t>כיצד מתכוננים כלכלית</a:t>
            </a:r>
          </a:p>
        </p:txBody>
      </p:sp>
      <p:cxnSp>
        <p:nvCxnSpPr>
          <p:cNvPr id="9" name="מחבר ישר 8">
            <a:extLst>
              <a:ext uri="{FF2B5EF4-FFF2-40B4-BE49-F238E27FC236}">
                <a16:creationId xmlns:a16="http://schemas.microsoft.com/office/drawing/2014/main" id="{60F42B50-CB47-4EAF-A815-9767638E5E56}"/>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תמונה 2">
            <a:extLst>
              <a:ext uri="{FF2B5EF4-FFF2-40B4-BE49-F238E27FC236}">
                <a16:creationId xmlns:a16="http://schemas.microsoft.com/office/drawing/2014/main" id="{04462216-BAB4-4BAC-A0F7-C313350BB02C}"/>
              </a:ext>
            </a:extLst>
          </p:cNvPr>
          <p:cNvPicPr>
            <a:picLocks noChangeAspect="1"/>
          </p:cNvPicPr>
          <p:nvPr/>
        </p:nvPicPr>
        <p:blipFill>
          <a:blip r:embed="rId3"/>
          <a:stretch>
            <a:fillRect/>
          </a:stretch>
        </p:blipFill>
        <p:spPr>
          <a:xfrm>
            <a:off x="0" y="1061749"/>
            <a:ext cx="12192000" cy="5796251"/>
          </a:xfrm>
          <a:prstGeom prst="rect">
            <a:avLst/>
          </a:prstGeom>
        </p:spPr>
      </p:pic>
    </p:spTree>
    <p:extLst>
      <p:ext uri="{BB962C8B-B14F-4D97-AF65-F5344CB8AC3E}">
        <p14:creationId xmlns:p14="http://schemas.microsoft.com/office/powerpoint/2010/main" val="2552721044"/>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5DBAB190-3069-4066-9DA1-25C392BEB9C2}"/>
              </a:ext>
            </a:extLst>
          </p:cNvPr>
          <p:cNvSpPr>
            <a:spLocks noGrp="1"/>
          </p:cNvSpPr>
          <p:nvPr>
            <p:ph type="title"/>
          </p:nvPr>
        </p:nvSpPr>
        <p:spPr>
          <a:xfrm>
            <a:off x="2" y="102636"/>
            <a:ext cx="11720222" cy="751397"/>
          </a:xfrm>
        </p:spPr>
        <p:txBody>
          <a:bodyPr anchor="ctr">
            <a:noAutofit/>
          </a:bodyPr>
          <a:lstStyle/>
          <a:p>
            <a:r>
              <a:rPr lang="he-IL" sz="4400" dirty="0"/>
              <a:t>כיצד מתכוננים כלכלית</a:t>
            </a:r>
          </a:p>
        </p:txBody>
      </p:sp>
      <p:cxnSp>
        <p:nvCxnSpPr>
          <p:cNvPr id="9" name="מחבר ישר 8">
            <a:extLst>
              <a:ext uri="{FF2B5EF4-FFF2-40B4-BE49-F238E27FC236}">
                <a16:creationId xmlns:a16="http://schemas.microsoft.com/office/drawing/2014/main" id="{60F42B50-CB47-4EAF-A815-9767638E5E56}"/>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תמונה 1">
            <a:extLst>
              <a:ext uri="{FF2B5EF4-FFF2-40B4-BE49-F238E27FC236}">
                <a16:creationId xmlns:a16="http://schemas.microsoft.com/office/drawing/2014/main" id="{4D038330-08FC-4FA6-8073-3B35C55D25E0}"/>
              </a:ext>
            </a:extLst>
          </p:cNvPr>
          <p:cNvPicPr>
            <a:picLocks noChangeAspect="1"/>
          </p:cNvPicPr>
          <p:nvPr/>
        </p:nvPicPr>
        <p:blipFill>
          <a:blip r:embed="rId3"/>
          <a:stretch>
            <a:fillRect/>
          </a:stretch>
        </p:blipFill>
        <p:spPr>
          <a:xfrm>
            <a:off x="0" y="1032043"/>
            <a:ext cx="12192000" cy="5825958"/>
          </a:xfrm>
          <a:prstGeom prst="rect">
            <a:avLst/>
          </a:prstGeom>
        </p:spPr>
      </p:pic>
    </p:spTree>
    <p:extLst>
      <p:ext uri="{BB962C8B-B14F-4D97-AF65-F5344CB8AC3E}">
        <p14:creationId xmlns:p14="http://schemas.microsoft.com/office/powerpoint/2010/main" val="1859650344"/>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5DBAB190-3069-4066-9DA1-25C392BEB9C2}"/>
              </a:ext>
            </a:extLst>
          </p:cNvPr>
          <p:cNvSpPr>
            <a:spLocks noGrp="1"/>
          </p:cNvSpPr>
          <p:nvPr>
            <p:ph type="title"/>
          </p:nvPr>
        </p:nvSpPr>
        <p:spPr>
          <a:xfrm>
            <a:off x="2" y="102636"/>
            <a:ext cx="11720222" cy="751397"/>
          </a:xfrm>
        </p:spPr>
        <p:txBody>
          <a:bodyPr anchor="ctr">
            <a:noAutofit/>
          </a:bodyPr>
          <a:lstStyle/>
          <a:p>
            <a:r>
              <a:rPr lang="he-IL" sz="4400" dirty="0"/>
              <a:t>כיצד מתכוננים כלכלית</a:t>
            </a:r>
          </a:p>
        </p:txBody>
      </p:sp>
      <p:cxnSp>
        <p:nvCxnSpPr>
          <p:cNvPr id="9" name="מחבר ישר 8">
            <a:extLst>
              <a:ext uri="{FF2B5EF4-FFF2-40B4-BE49-F238E27FC236}">
                <a16:creationId xmlns:a16="http://schemas.microsoft.com/office/drawing/2014/main" id="{60F42B50-CB47-4EAF-A815-9767638E5E56}"/>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תמונה 3">
            <a:extLst>
              <a:ext uri="{FF2B5EF4-FFF2-40B4-BE49-F238E27FC236}">
                <a16:creationId xmlns:a16="http://schemas.microsoft.com/office/drawing/2014/main" id="{586C8962-0294-497D-8B67-E9C50E8A094F}"/>
              </a:ext>
            </a:extLst>
          </p:cNvPr>
          <p:cNvPicPr>
            <a:picLocks noChangeAspect="1"/>
          </p:cNvPicPr>
          <p:nvPr/>
        </p:nvPicPr>
        <p:blipFill>
          <a:blip r:embed="rId3"/>
          <a:stretch>
            <a:fillRect/>
          </a:stretch>
        </p:blipFill>
        <p:spPr>
          <a:xfrm>
            <a:off x="3163824" y="1007706"/>
            <a:ext cx="5769864" cy="5761902"/>
          </a:xfrm>
          <a:prstGeom prst="rect">
            <a:avLst/>
          </a:prstGeom>
        </p:spPr>
      </p:pic>
    </p:spTree>
    <p:extLst>
      <p:ext uri="{BB962C8B-B14F-4D97-AF65-F5344CB8AC3E}">
        <p14:creationId xmlns:p14="http://schemas.microsoft.com/office/powerpoint/2010/main" val="2703987724"/>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a:extLst>
              <a:ext uri="{FF2B5EF4-FFF2-40B4-BE49-F238E27FC236}">
                <a16:creationId xmlns:a16="http://schemas.microsoft.com/office/drawing/2014/main" id="{B2B09A3E-F618-469C-957A-861D4CFBD145}"/>
              </a:ext>
            </a:extLst>
          </p:cNvPr>
          <p:cNvSpPr>
            <a:spLocks noGrp="1"/>
          </p:cNvSpPr>
          <p:nvPr>
            <p:ph type="title"/>
          </p:nvPr>
        </p:nvSpPr>
        <p:spPr>
          <a:xfrm>
            <a:off x="585216" y="381000"/>
            <a:ext cx="11045952" cy="5498592"/>
          </a:xfrm>
        </p:spPr>
        <p:txBody>
          <a:bodyPr>
            <a:normAutofit/>
          </a:bodyPr>
          <a:lstStyle/>
          <a:p>
            <a:pPr>
              <a:lnSpc>
                <a:spcPct val="150000"/>
              </a:lnSpc>
            </a:pPr>
            <a:r>
              <a:rPr lang="he-IL" sz="3200" dirty="0"/>
              <a:t>חשוב לזכור!</a:t>
            </a:r>
            <a:br>
              <a:rPr lang="he-IL" sz="3200" dirty="0"/>
            </a:br>
            <a:r>
              <a:rPr lang="he-IL" sz="3200" dirty="0"/>
              <a:t>אנו עוסקים בבני אדם ולא בנישום במס הכנסה. במסגרת ההכוונה לפרישה, חייבים לבחון את מצבם האישי והמשפחתי של הפורשים, גילם, מצבם הרפואי, מקורות הכנסה קיימים משתנים ופרמטרים רבים נוספים, המשפיעים על ההכוונה וההמלצות למימוש הכספים ולניצול "נכון ומתאים" יותר של החיסכון הפנסיוני.</a:t>
            </a:r>
          </a:p>
        </p:txBody>
      </p:sp>
    </p:spTree>
    <p:extLst>
      <p:ext uri="{BB962C8B-B14F-4D97-AF65-F5344CB8AC3E}">
        <p14:creationId xmlns:p14="http://schemas.microsoft.com/office/powerpoint/2010/main" val="1051905658"/>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5DBAB190-3069-4066-9DA1-25C392BEB9C2}"/>
              </a:ext>
            </a:extLst>
          </p:cNvPr>
          <p:cNvSpPr>
            <a:spLocks noGrp="1"/>
          </p:cNvSpPr>
          <p:nvPr>
            <p:ph type="title"/>
          </p:nvPr>
        </p:nvSpPr>
        <p:spPr>
          <a:xfrm>
            <a:off x="3193707" y="941832"/>
            <a:ext cx="5804585" cy="2423160"/>
          </a:xfrm>
        </p:spPr>
        <p:txBody>
          <a:bodyPr>
            <a:normAutofit fontScale="90000"/>
          </a:bodyPr>
          <a:lstStyle/>
          <a:p>
            <a:r>
              <a:rPr lang="he-IL" sz="8800" dirty="0"/>
              <a:t>בדיקת ריכוז</a:t>
            </a:r>
          </a:p>
        </p:txBody>
      </p:sp>
    </p:spTree>
    <p:extLst>
      <p:ext uri="{BB962C8B-B14F-4D97-AF65-F5344CB8AC3E}">
        <p14:creationId xmlns:p14="http://schemas.microsoft.com/office/powerpoint/2010/main" val="1384941857"/>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8BCF6F51-CCA5-4DBE-9AAF-8CA5872B0E33}"/>
              </a:ext>
            </a:extLst>
          </p:cNvPr>
          <p:cNvSpPr/>
          <p:nvPr/>
        </p:nvSpPr>
        <p:spPr>
          <a:xfrm>
            <a:off x="2517648" y="1764792"/>
            <a:ext cx="7449312" cy="2585323"/>
          </a:xfrm>
          <a:prstGeom prst="rect">
            <a:avLst/>
          </a:prstGeom>
        </p:spPr>
        <p:txBody>
          <a:bodyPr wrap="square">
            <a:spAutoFit/>
          </a:bodyPr>
          <a:lstStyle/>
          <a:p>
            <a:pPr algn="ctr"/>
            <a:r>
              <a:rPr lang="he-IL" sz="5400" dirty="0"/>
              <a:t>ספרו כמה פעמים</a:t>
            </a:r>
            <a:br>
              <a:rPr lang="en-US" sz="5400" dirty="0"/>
            </a:br>
            <a:r>
              <a:rPr lang="he-IL" sz="5400" dirty="0"/>
              <a:t> השחקנים שלובשים לבן </a:t>
            </a:r>
          </a:p>
          <a:p>
            <a:pPr algn="ctr"/>
            <a:r>
              <a:rPr lang="he-IL" sz="5400" dirty="0"/>
              <a:t>מעבירים את הכדור.</a:t>
            </a:r>
          </a:p>
        </p:txBody>
      </p:sp>
    </p:spTree>
    <p:extLst>
      <p:ext uri="{BB962C8B-B14F-4D97-AF65-F5344CB8AC3E}">
        <p14:creationId xmlns:p14="http://schemas.microsoft.com/office/powerpoint/2010/main" val="3455292439"/>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Untitled 1">
            <a:hlinkClick r:id="" action="ppaction://media"/>
            <a:extLst>
              <a:ext uri="{FF2B5EF4-FFF2-40B4-BE49-F238E27FC236}">
                <a16:creationId xmlns:a16="http://schemas.microsoft.com/office/drawing/2014/main" id="{F3F5EB20-A85D-4592-AFF7-DA12F20E2F0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89" y="0"/>
            <a:ext cx="12188824" cy="6858000"/>
          </a:xfrm>
        </p:spPr>
      </p:pic>
    </p:spTree>
    <p:extLst>
      <p:ext uri="{BB962C8B-B14F-4D97-AF65-F5344CB8AC3E}">
        <p14:creationId xmlns:p14="http://schemas.microsoft.com/office/powerpoint/2010/main" val="60274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58D310D3-3EF9-40A3-B8D5-0EB95AB62180}"/>
              </a:ext>
            </a:extLst>
          </p:cNvPr>
          <p:cNvSpPr/>
          <p:nvPr/>
        </p:nvSpPr>
        <p:spPr>
          <a:xfrm>
            <a:off x="1222248" y="1518565"/>
            <a:ext cx="9747504" cy="3416320"/>
          </a:xfrm>
          <a:prstGeom prst="rect">
            <a:avLst/>
          </a:prstGeom>
        </p:spPr>
        <p:txBody>
          <a:bodyPr wrap="square">
            <a:spAutoFit/>
          </a:bodyPr>
          <a:lstStyle/>
          <a:p>
            <a:pPr algn="ctr"/>
            <a:r>
              <a:rPr lang="he-IL" sz="5400" b="1" dirty="0"/>
              <a:t>והתשובה הנכונה </a:t>
            </a:r>
          </a:p>
          <a:p>
            <a:pPr algn="ctr"/>
            <a:r>
              <a:rPr lang="he-IL" sz="5400" b="1" dirty="0"/>
              <a:t>16 העברות</a:t>
            </a:r>
          </a:p>
          <a:p>
            <a:pPr algn="ctr"/>
            <a:endParaRPr lang="he-IL" sz="5400" b="1" dirty="0"/>
          </a:p>
          <a:p>
            <a:pPr algn="ctr"/>
            <a:r>
              <a:rPr lang="he-IL" sz="5400" b="1" dirty="0"/>
              <a:t>ומי ראה את הגורילה???</a:t>
            </a:r>
          </a:p>
        </p:txBody>
      </p:sp>
      <p:sp>
        <p:nvSpPr>
          <p:cNvPr id="5" name="לחצן פעולה: חזרה 4">
            <a:hlinkClick r:id="rId3" action="ppaction://hlinksldjump" highlightClick="1"/>
            <a:extLst>
              <a:ext uri="{FF2B5EF4-FFF2-40B4-BE49-F238E27FC236}">
                <a16:creationId xmlns:a16="http://schemas.microsoft.com/office/drawing/2014/main" id="{5D70ADB5-F820-4CC2-AB17-7EF219710A2E}"/>
              </a:ext>
            </a:extLst>
          </p:cNvPr>
          <p:cNvSpPr/>
          <p:nvPr/>
        </p:nvSpPr>
        <p:spPr>
          <a:xfrm>
            <a:off x="5742432" y="5495544"/>
            <a:ext cx="676656" cy="612648"/>
          </a:xfrm>
          <a:prstGeom prst="actionButtonReturn">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68136246"/>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652">
                                          <p:stCondLst>
                                            <p:cond delay="0"/>
                                          </p:stCondLst>
                                        </p:cTn>
                                        <p:tgtEl>
                                          <p:spTgt spid="4">
                                            <p:txEl>
                                              <p:pRg st="0" end="0"/>
                                            </p:txEl>
                                          </p:spTgt>
                                        </p:tgtEl>
                                      </p:cBhvr>
                                    </p:animEffect>
                                    <p:anim calcmode="lin" valueType="num">
                                      <p:cBhvr>
                                        <p:cTn id="8" dur="2050"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747"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747" tmFilter="0, 0; 0.125,0.2665; 0.25,0.4; 0.375,0.465; 0.5,0.5;  0.625,0.535; 0.75,0.6; 0.875,0.7335; 1,1">
                                          <p:stCondLst>
                                            <p:cond delay="747"/>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73" tmFilter="0, 0; 0.125,0.2665; 0.25,0.4; 0.375,0.465; 0.5,0.5;  0.625,0.535; 0.75,0.6; 0.875,0.7335; 1,1">
                                          <p:stCondLst>
                                            <p:cond delay="1490"/>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85" tmFilter="0, 0; 0.125,0.2665; 0.25,0.4; 0.375,0.465; 0.5,0.5;  0.625,0.535; 0.75,0.6; 0.875,0.7335; 1,1">
                                          <p:stCondLst>
                                            <p:cond delay="1863"/>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9">
                                          <p:stCondLst>
                                            <p:cond delay="731"/>
                                          </p:stCondLst>
                                        </p:cTn>
                                        <p:tgtEl>
                                          <p:spTgt spid="4">
                                            <p:txEl>
                                              <p:pRg st="0" end="0"/>
                                            </p:txEl>
                                          </p:spTgt>
                                        </p:tgtEl>
                                      </p:cBhvr>
                                      <p:to x="100000" y="60000"/>
                                    </p:animScale>
                                    <p:animScale>
                                      <p:cBhvr>
                                        <p:cTn id="14" dur="187" decel="50000">
                                          <p:stCondLst>
                                            <p:cond delay="761"/>
                                          </p:stCondLst>
                                        </p:cTn>
                                        <p:tgtEl>
                                          <p:spTgt spid="4">
                                            <p:txEl>
                                              <p:pRg st="0" end="0"/>
                                            </p:txEl>
                                          </p:spTgt>
                                        </p:tgtEl>
                                      </p:cBhvr>
                                      <p:to x="100000" y="100000"/>
                                    </p:animScale>
                                    <p:animScale>
                                      <p:cBhvr>
                                        <p:cTn id="15" dur="29">
                                          <p:stCondLst>
                                            <p:cond delay="1476"/>
                                          </p:stCondLst>
                                        </p:cTn>
                                        <p:tgtEl>
                                          <p:spTgt spid="4">
                                            <p:txEl>
                                              <p:pRg st="0" end="0"/>
                                            </p:txEl>
                                          </p:spTgt>
                                        </p:tgtEl>
                                      </p:cBhvr>
                                      <p:to x="100000" y="80000"/>
                                    </p:animScale>
                                    <p:animScale>
                                      <p:cBhvr>
                                        <p:cTn id="16" dur="187" decel="50000">
                                          <p:stCondLst>
                                            <p:cond delay="1505"/>
                                          </p:stCondLst>
                                        </p:cTn>
                                        <p:tgtEl>
                                          <p:spTgt spid="4">
                                            <p:txEl>
                                              <p:pRg st="0" end="0"/>
                                            </p:txEl>
                                          </p:spTgt>
                                        </p:tgtEl>
                                      </p:cBhvr>
                                      <p:to x="100000" y="100000"/>
                                    </p:animScale>
                                    <p:animScale>
                                      <p:cBhvr>
                                        <p:cTn id="17" dur="29">
                                          <p:stCondLst>
                                            <p:cond delay="1847"/>
                                          </p:stCondLst>
                                        </p:cTn>
                                        <p:tgtEl>
                                          <p:spTgt spid="4">
                                            <p:txEl>
                                              <p:pRg st="0" end="0"/>
                                            </p:txEl>
                                          </p:spTgt>
                                        </p:tgtEl>
                                      </p:cBhvr>
                                      <p:to x="100000" y="90000"/>
                                    </p:animScale>
                                    <p:animScale>
                                      <p:cBhvr>
                                        <p:cTn id="18" dur="187" decel="50000">
                                          <p:stCondLst>
                                            <p:cond delay="1876"/>
                                          </p:stCondLst>
                                        </p:cTn>
                                        <p:tgtEl>
                                          <p:spTgt spid="4">
                                            <p:txEl>
                                              <p:pRg st="0" end="0"/>
                                            </p:txEl>
                                          </p:spTgt>
                                        </p:tgtEl>
                                      </p:cBhvr>
                                      <p:to x="100000" y="100000"/>
                                    </p:animScale>
                                    <p:animScale>
                                      <p:cBhvr>
                                        <p:cTn id="19" dur="29">
                                          <p:stCondLst>
                                            <p:cond delay="2034"/>
                                          </p:stCondLst>
                                        </p:cTn>
                                        <p:tgtEl>
                                          <p:spTgt spid="4">
                                            <p:txEl>
                                              <p:pRg st="0" end="0"/>
                                            </p:txEl>
                                          </p:spTgt>
                                        </p:tgtEl>
                                      </p:cBhvr>
                                      <p:to x="100000" y="95000"/>
                                    </p:animScale>
                                    <p:animScale>
                                      <p:cBhvr>
                                        <p:cTn id="20" dur="187" decel="50000">
                                          <p:stCondLst>
                                            <p:cond delay="2063"/>
                                          </p:stCondLst>
                                        </p:cTn>
                                        <p:tgtEl>
                                          <p:spTgt spid="4">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50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down)">
                                      <p:cBhvr>
                                        <p:cTn id="25" dur="652">
                                          <p:stCondLst>
                                            <p:cond delay="0"/>
                                          </p:stCondLst>
                                        </p:cTn>
                                        <p:tgtEl>
                                          <p:spTgt spid="4">
                                            <p:txEl>
                                              <p:pRg st="1" end="1"/>
                                            </p:txEl>
                                          </p:spTgt>
                                        </p:tgtEl>
                                      </p:cBhvr>
                                    </p:animEffect>
                                    <p:anim calcmode="lin" valueType="num">
                                      <p:cBhvr>
                                        <p:cTn id="26" dur="2050"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27" dur="747"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28" dur="747" tmFilter="0, 0; 0.125,0.2665; 0.25,0.4; 0.375,0.465; 0.5,0.5;  0.625,0.535; 0.75,0.6; 0.875,0.7335; 1,1">
                                          <p:stCondLst>
                                            <p:cond delay="747"/>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29" dur="373" tmFilter="0, 0; 0.125,0.2665; 0.25,0.4; 0.375,0.465; 0.5,0.5;  0.625,0.535; 0.75,0.6; 0.875,0.7335; 1,1">
                                          <p:stCondLst>
                                            <p:cond delay="1490"/>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30" dur="185" tmFilter="0, 0; 0.125,0.2665; 0.25,0.4; 0.375,0.465; 0.5,0.5;  0.625,0.535; 0.75,0.6; 0.875,0.7335; 1,1">
                                          <p:stCondLst>
                                            <p:cond delay="1863"/>
                                          </p:stCondLst>
                                        </p:cTn>
                                        <p:tgtEl>
                                          <p:spTgt spid="4">
                                            <p:txEl>
                                              <p:pRg st="1" end="1"/>
                                            </p:txEl>
                                          </p:spTgt>
                                        </p:tgtEl>
                                        <p:attrNameLst>
                                          <p:attrName>ppt_y</p:attrName>
                                        </p:attrNameLst>
                                      </p:cBhvr>
                                      <p:tavLst>
                                        <p:tav tm="0" fmla="#ppt_y-sin(pi*$)/81">
                                          <p:val>
                                            <p:fltVal val="0"/>
                                          </p:val>
                                        </p:tav>
                                        <p:tav tm="100000">
                                          <p:val>
                                            <p:fltVal val="1"/>
                                          </p:val>
                                        </p:tav>
                                      </p:tavLst>
                                    </p:anim>
                                    <p:animScale>
                                      <p:cBhvr>
                                        <p:cTn id="31" dur="29">
                                          <p:stCondLst>
                                            <p:cond delay="731"/>
                                          </p:stCondLst>
                                        </p:cTn>
                                        <p:tgtEl>
                                          <p:spTgt spid="4">
                                            <p:txEl>
                                              <p:pRg st="1" end="1"/>
                                            </p:txEl>
                                          </p:spTgt>
                                        </p:tgtEl>
                                      </p:cBhvr>
                                      <p:to x="100000" y="60000"/>
                                    </p:animScale>
                                    <p:animScale>
                                      <p:cBhvr>
                                        <p:cTn id="32" dur="187" decel="50000">
                                          <p:stCondLst>
                                            <p:cond delay="761"/>
                                          </p:stCondLst>
                                        </p:cTn>
                                        <p:tgtEl>
                                          <p:spTgt spid="4">
                                            <p:txEl>
                                              <p:pRg st="1" end="1"/>
                                            </p:txEl>
                                          </p:spTgt>
                                        </p:tgtEl>
                                      </p:cBhvr>
                                      <p:to x="100000" y="100000"/>
                                    </p:animScale>
                                    <p:animScale>
                                      <p:cBhvr>
                                        <p:cTn id="33" dur="29">
                                          <p:stCondLst>
                                            <p:cond delay="1476"/>
                                          </p:stCondLst>
                                        </p:cTn>
                                        <p:tgtEl>
                                          <p:spTgt spid="4">
                                            <p:txEl>
                                              <p:pRg st="1" end="1"/>
                                            </p:txEl>
                                          </p:spTgt>
                                        </p:tgtEl>
                                      </p:cBhvr>
                                      <p:to x="100000" y="80000"/>
                                    </p:animScale>
                                    <p:animScale>
                                      <p:cBhvr>
                                        <p:cTn id="34" dur="187" decel="50000">
                                          <p:stCondLst>
                                            <p:cond delay="1505"/>
                                          </p:stCondLst>
                                        </p:cTn>
                                        <p:tgtEl>
                                          <p:spTgt spid="4">
                                            <p:txEl>
                                              <p:pRg st="1" end="1"/>
                                            </p:txEl>
                                          </p:spTgt>
                                        </p:tgtEl>
                                      </p:cBhvr>
                                      <p:to x="100000" y="100000"/>
                                    </p:animScale>
                                    <p:animScale>
                                      <p:cBhvr>
                                        <p:cTn id="35" dur="29">
                                          <p:stCondLst>
                                            <p:cond delay="1847"/>
                                          </p:stCondLst>
                                        </p:cTn>
                                        <p:tgtEl>
                                          <p:spTgt spid="4">
                                            <p:txEl>
                                              <p:pRg st="1" end="1"/>
                                            </p:txEl>
                                          </p:spTgt>
                                        </p:tgtEl>
                                      </p:cBhvr>
                                      <p:to x="100000" y="90000"/>
                                    </p:animScale>
                                    <p:animScale>
                                      <p:cBhvr>
                                        <p:cTn id="36" dur="187" decel="50000">
                                          <p:stCondLst>
                                            <p:cond delay="1876"/>
                                          </p:stCondLst>
                                        </p:cTn>
                                        <p:tgtEl>
                                          <p:spTgt spid="4">
                                            <p:txEl>
                                              <p:pRg st="1" end="1"/>
                                            </p:txEl>
                                          </p:spTgt>
                                        </p:tgtEl>
                                      </p:cBhvr>
                                      <p:to x="100000" y="100000"/>
                                    </p:animScale>
                                    <p:animScale>
                                      <p:cBhvr>
                                        <p:cTn id="37" dur="29">
                                          <p:stCondLst>
                                            <p:cond delay="2034"/>
                                          </p:stCondLst>
                                        </p:cTn>
                                        <p:tgtEl>
                                          <p:spTgt spid="4">
                                            <p:txEl>
                                              <p:pRg st="1" end="1"/>
                                            </p:txEl>
                                          </p:spTgt>
                                        </p:tgtEl>
                                      </p:cBhvr>
                                      <p:to x="100000" y="95000"/>
                                    </p:animScale>
                                    <p:animScale>
                                      <p:cBhvr>
                                        <p:cTn id="38" dur="187" decel="50000">
                                          <p:stCondLst>
                                            <p:cond delay="2063"/>
                                          </p:stCondLst>
                                        </p:cTn>
                                        <p:tgtEl>
                                          <p:spTgt spid="4">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500"/>
                                  </p:stCondLst>
                                  <p:childTnLst>
                                    <p:set>
                                      <p:cBhvr>
                                        <p:cTn id="42" dur="1" fill="hold">
                                          <p:stCondLst>
                                            <p:cond delay="0"/>
                                          </p:stCondLst>
                                        </p:cTn>
                                        <p:tgtEl>
                                          <p:spTgt spid="4">
                                            <p:txEl>
                                              <p:pRg st="3" end="3"/>
                                            </p:txEl>
                                          </p:spTgt>
                                        </p:tgtEl>
                                        <p:attrNameLst>
                                          <p:attrName>style.visibility</p:attrName>
                                        </p:attrNameLst>
                                      </p:cBhvr>
                                      <p:to>
                                        <p:strVal val="visible"/>
                                      </p:to>
                                    </p:set>
                                    <p:animEffect transition="in" filter="wipe(down)">
                                      <p:cBhvr>
                                        <p:cTn id="43" dur="652">
                                          <p:stCondLst>
                                            <p:cond delay="0"/>
                                          </p:stCondLst>
                                        </p:cTn>
                                        <p:tgtEl>
                                          <p:spTgt spid="4">
                                            <p:txEl>
                                              <p:pRg st="3" end="3"/>
                                            </p:txEl>
                                          </p:spTgt>
                                        </p:tgtEl>
                                      </p:cBhvr>
                                    </p:animEffect>
                                    <p:anim calcmode="lin" valueType="num">
                                      <p:cBhvr>
                                        <p:cTn id="44" dur="2050" tmFilter="0,0; 0.14,0.36; 0.43,0.73; 0.71,0.91; 1.0,1.0">
                                          <p:stCondLst>
                                            <p:cond delay="0"/>
                                          </p:stCondLst>
                                        </p:cTn>
                                        <p:tgtEl>
                                          <p:spTgt spid="4">
                                            <p:txEl>
                                              <p:pRg st="3" end="3"/>
                                            </p:txEl>
                                          </p:spTgt>
                                        </p:tgtEl>
                                        <p:attrNameLst>
                                          <p:attrName>ppt_x</p:attrName>
                                        </p:attrNameLst>
                                      </p:cBhvr>
                                      <p:tavLst>
                                        <p:tav tm="0">
                                          <p:val>
                                            <p:strVal val="#ppt_x-0.25"/>
                                          </p:val>
                                        </p:tav>
                                        <p:tav tm="100000">
                                          <p:val>
                                            <p:strVal val="#ppt_x"/>
                                          </p:val>
                                        </p:tav>
                                      </p:tavLst>
                                    </p:anim>
                                    <p:anim calcmode="lin" valueType="num">
                                      <p:cBhvr>
                                        <p:cTn id="45" dur="747" tmFilter="0.0,0.0; 0.25,0.07; 0.50,0.2; 0.75,0.467; 1.0,1.0">
                                          <p:stCondLst>
                                            <p:cond delay="0"/>
                                          </p:stCondLst>
                                        </p:cTn>
                                        <p:tgtEl>
                                          <p:spTgt spid="4">
                                            <p:txEl>
                                              <p:pRg st="3" end="3"/>
                                            </p:txEl>
                                          </p:spTgt>
                                        </p:tgtEl>
                                        <p:attrNameLst>
                                          <p:attrName>ppt_y</p:attrName>
                                        </p:attrNameLst>
                                      </p:cBhvr>
                                      <p:tavLst>
                                        <p:tav tm="0" fmla="#ppt_y-sin(pi*$)/3">
                                          <p:val>
                                            <p:fltVal val="0.5"/>
                                          </p:val>
                                        </p:tav>
                                        <p:tav tm="100000">
                                          <p:val>
                                            <p:fltVal val="1"/>
                                          </p:val>
                                        </p:tav>
                                      </p:tavLst>
                                    </p:anim>
                                    <p:anim calcmode="lin" valueType="num">
                                      <p:cBhvr>
                                        <p:cTn id="46" dur="747" tmFilter="0, 0; 0.125,0.2665; 0.25,0.4; 0.375,0.465; 0.5,0.5;  0.625,0.535; 0.75,0.6; 0.875,0.7335; 1,1">
                                          <p:stCondLst>
                                            <p:cond delay="747"/>
                                          </p:stCondLst>
                                        </p:cTn>
                                        <p:tgtEl>
                                          <p:spTgt spid="4">
                                            <p:txEl>
                                              <p:pRg st="3" end="3"/>
                                            </p:txEl>
                                          </p:spTgt>
                                        </p:tgtEl>
                                        <p:attrNameLst>
                                          <p:attrName>ppt_y</p:attrName>
                                        </p:attrNameLst>
                                      </p:cBhvr>
                                      <p:tavLst>
                                        <p:tav tm="0" fmla="#ppt_y-sin(pi*$)/9">
                                          <p:val>
                                            <p:fltVal val="0"/>
                                          </p:val>
                                        </p:tav>
                                        <p:tav tm="100000">
                                          <p:val>
                                            <p:fltVal val="1"/>
                                          </p:val>
                                        </p:tav>
                                      </p:tavLst>
                                    </p:anim>
                                    <p:anim calcmode="lin" valueType="num">
                                      <p:cBhvr>
                                        <p:cTn id="47" dur="373" tmFilter="0, 0; 0.125,0.2665; 0.25,0.4; 0.375,0.465; 0.5,0.5;  0.625,0.535; 0.75,0.6; 0.875,0.7335; 1,1">
                                          <p:stCondLst>
                                            <p:cond delay="1490"/>
                                          </p:stCondLst>
                                        </p:cTn>
                                        <p:tgtEl>
                                          <p:spTgt spid="4">
                                            <p:txEl>
                                              <p:pRg st="3" end="3"/>
                                            </p:txEl>
                                          </p:spTgt>
                                        </p:tgtEl>
                                        <p:attrNameLst>
                                          <p:attrName>ppt_y</p:attrName>
                                        </p:attrNameLst>
                                      </p:cBhvr>
                                      <p:tavLst>
                                        <p:tav tm="0" fmla="#ppt_y-sin(pi*$)/27">
                                          <p:val>
                                            <p:fltVal val="0"/>
                                          </p:val>
                                        </p:tav>
                                        <p:tav tm="100000">
                                          <p:val>
                                            <p:fltVal val="1"/>
                                          </p:val>
                                        </p:tav>
                                      </p:tavLst>
                                    </p:anim>
                                    <p:anim calcmode="lin" valueType="num">
                                      <p:cBhvr>
                                        <p:cTn id="48" dur="185" tmFilter="0, 0; 0.125,0.2665; 0.25,0.4; 0.375,0.465; 0.5,0.5;  0.625,0.535; 0.75,0.6; 0.875,0.7335; 1,1">
                                          <p:stCondLst>
                                            <p:cond delay="1863"/>
                                          </p:stCondLst>
                                        </p:cTn>
                                        <p:tgtEl>
                                          <p:spTgt spid="4">
                                            <p:txEl>
                                              <p:pRg st="3" end="3"/>
                                            </p:txEl>
                                          </p:spTgt>
                                        </p:tgtEl>
                                        <p:attrNameLst>
                                          <p:attrName>ppt_y</p:attrName>
                                        </p:attrNameLst>
                                      </p:cBhvr>
                                      <p:tavLst>
                                        <p:tav tm="0" fmla="#ppt_y-sin(pi*$)/81">
                                          <p:val>
                                            <p:fltVal val="0"/>
                                          </p:val>
                                        </p:tav>
                                        <p:tav tm="100000">
                                          <p:val>
                                            <p:fltVal val="1"/>
                                          </p:val>
                                        </p:tav>
                                      </p:tavLst>
                                    </p:anim>
                                    <p:animScale>
                                      <p:cBhvr>
                                        <p:cTn id="49" dur="29">
                                          <p:stCondLst>
                                            <p:cond delay="731"/>
                                          </p:stCondLst>
                                        </p:cTn>
                                        <p:tgtEl>
                                          <p:spTgt spid="4">
                                            <p:txEl>
                                              <p:pRg st="3" end="3"/>
                                            </p:txEl>
                                          </p:spTgt>
                                        </p:tgtEl>
                                      </p:cBhvr>
                                      <p:to x="100000" y="60000"/>
                                    </p:animScale>
                                    <p:animScale>
                                      <p:cBhvr>
                                        <p:cTn id="50" dur="187" decel="50000">
                                          <p:stCondLst>
                                            <p:cond delay="761"/>
                                          </p:stCondLst>
                                        </p:cTn>
                                        <p:tgtEl>
                                          <p:spTgt spid="4">
                                            <p:txEl>
                                              <p:pRg st="3" end="3"/>
                                            </p:txEl>
                                          </p:spTgt>
                                        </p:tgtEl>
                                      </p:cBhvr>
                                      <p:to x="100000" y="100000"/>
                                    </p:animScale>
                                    <p:animScale>
                                      <p:cBhvr>
                                        <p:cTn id="51" dur="29">
                                          <p:stCondLst>
                                            <p:cond delay="1476"/>
                                          </p:stCondLst>
                                        </p:cTn>
                                        <p:tgtEl>
                                          <p:spTgt spid="4">
                                            <p:txEl>
                                              <p:pRg st="3" end="3"/>
                                            </p:txEl>
                                          </p:spTgt>
                                        </p:tgtEl>
                                      </p:cBhvr>
                                      <p:to x="100000" y="80000"/>
                                    </p:animScale>
                                    <p:animScale>
                                      <p:cBhvr>
                                        <p:cTn id="52" dur="187" decel="50000">
                                          <p:stCondLst>
                                            <p:cond delay="1505"/>
                                          </p:stCondLst>
                                        </p:cTn>
                                        <p:tgtEl>
                                          <p:spTgt spid="4">
                                            <p:txEl>
                                              <p:pRg st="3" end="3"/>
                                            </p:txEl>
                                          </p:spTgt>
                                        </p:tgtEl>
                                      </p:cBhvr>
                                      <p:to x="100000" y="100000"/>
                                    </p:animScale>
                                    <p:animScale>
                                      <p:cBhvr>
                                        <p:cTn id="53" dur="29">
                                          <p:stCondLst>
                                            <p:cond delay="1847"/>
                                          </p:stCondLst>
                                        </p:cTn>
                                        <p:tgtEl>
                                          <p:spTgt spid="4">
                                            <p:txEl>
                                              <p:pRg st="3" end="3"/>
                                            </p:txEl>
                                          </p:spTgt>
                                        </p:tgtEl>
                                      </p:cBhvr>
                                      <p:to x="100000" y="90000"/>
                                    </p:animScale>
                                    <p:animScale>
                                      <p:cBhvr>
                                        <p:cTn id="54" dur="187" decel="50000">
                                          <p:stCondLst>
                                            <p:cond delay="1876"/>
                                          </p:stCondLst>
                                        </p:cTn>
                                        <p:tgtEl>
                                          <p:spTgt spid="4">
                                            <p:txEl>
                                              <p:pRg st="3" end="3"/>
                                            </p:txEl>
                                          </p:spTgt>
                                        </p:tgtEl>
                                      </p:cBhvr>
                                      <p:to x="100000" y="100000"/>
                                    </p:animScale>
                                    <p:animScale>
                                      <p:cBhvr>
                                        <p:cTn id="55" dur="29">
                                          <p:stCondLst>
                                            <p:cond delay="2034"/>
                                          </p:stCondLst>
                                        </p:cTn>
                                        <p:tgtEl>
                                          <p:spTgt spid="4">
                                            <p:txEl>
                                              <p:pRg st="3" end="3"/>
                                            </p:txEl>
                                          </p:spTgt>
                                        </p:tgtEl>
                                      </p:cBhvr>
                                      <p:to x="100000" y="95000"/>
                                    </p:animScale>
                                    <p:animScale>
                                      <p:cBhvr>
                                        <p:cTn id="56" dur="187" decel="50000">
                                          <p:stCondLst>
                                            <p:cond delay="2063"/>
                                          </p:stCondLst>
                                        </p:cTn>
                                        <p:tgtEl>
                                          <p:spTgt spid="4">
                                            <p:txEl>
                                              <p:pRg st="3" end="3"/>
                                            </p:txEl>
                                          </p:spTgt>
                                        </p:tgtEl>
                                      </p:cBhvr>
                                      <p:to x="100000" y="100000"/>
                                    </p:animScale>
                                  </p:childTnLst>
                                </p:cTn>
                              </p:par>
                            </p:childTnLst>
                          </p:cTn>
                        </p:par>
                        <p:par>
                          <p:cTn id="57" fill="hold">
                            <p:stCondLst>
                              <p:cond delay="2750"/>
                            </p:stCondLst>
                            <p:childTnLst>
                              <p:par>
                                <p:cTn id="58" presetID="1" presetClass="entr" presetSubtype="0" fill="hold" grpId="0" nodeType="afterEffect">
                                  <p:stCondLst>
                                    <p:cond delay="0"/>
                                  </p:stCondLst>
                                  <p:childTnLst>
                                    <p:set>
                                      <p:cBhvr>
                                        <p:cTn id="5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58D310D3-3EF9-40A3-B8D5-0EB95AB62180}"/>
              </a:ext>
            </a:extLst>
          </p:cNvPr>
          <p:cNvSpPr/>
          <p:nvPr/>
        </p:nvSpPr>
        <p:spPr>
          <a:xfrm>
            <a:off x="1222248" y="1518565"/>
            <a:ext cx="9747504" cy="1754326"/>
          </a:xfrm>
          <a:prstGeom prst="rect">
            <a:avLst/>
          </a:prstGeom>
        </p:spPr>
        <p:txBody>
          <a:bodyPr wrap="square">
            <a:spAutoFit/>
          </a:bodyPr>
          <a:lstStyle/>
          <a:p>
            <a:pPr algn="ctr"/>
            <a:r>
              <a:rPr lang="he-IL" sz="5400" b="1" dirty="0"/>
              <a:t>מי עזב את הקבוצה?</a:t>
            </a:r>
          </a:p>
          <a:p>
            <a:pPr algn="ctr"/>
            <a:endParaRPr lang="he-IL" sz="5400" b="1" dirty="0"/>
          </a:p>
        </p:txBody>
      </p:sp>
      <p:sp>
        <p:nvSpPr>
          <p:cNvPr id="6" name="מלבן 5">
            <a:extLst>
              <a:ext uri="{FF2B5EF4-FFF2-40B4-BE49-F238E27FC236}">
                <a16:creationId xmlns:a16="http://schemas.microsoft.com/office/drawing/2014/main" id="{4BFEEC7B-AB43-48B8-8316-2328B1DA6B97}"/>
              </a:ext>
            </a:extLst>
          </p:cNvPr>
          <p:cNvSpPr/>
          <p:nvPr/>
        </p:nvSpPr>
        <p:spPr>
          <a:xfrm>
            <a:off x="1356360" y="2707947"/>
            <a:ext cx="9747504" cy="1754326"/>
          </a:xfrm>
          <a:prstGeom prst="rect">
            <a:avLst/>
          </a:prstGeom>
        </p:spPr>
        <p:txBody>
          <a:bodyPr wrap="square">
            <a:spAutoFit/>
          </a:bodyPr>
          <a:lstStyle/>
          <a:p>
            <a:pPr algn="ctr"/>
            <a:r>
              <a:rPr lang="he-IL" sz="5400" b="1" dirty="0"/>
              <a:t>ומה לגבי צבע המסך מאחור?</a:t>
            </a:r>
          </a:p>
          <a:p>
            <a:pPr algn="ctr"/>
            <a:endParaRPr lang="he-IL" sz="5400" b="1" dirty="0"/>
          </a:p>
        </p:txBody>
      </p:sp>
    </p:spTree>
    <p:extLst>
      <p:ext uri="{BB962C8B-B14F-4D97-AF65-F5344CB8AC3E}">
        <p14:creationId xmlns:p14="http://schemas.microsoft.com/office/powerpoint/2010/main" val="3906116177"/>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652">
                                          <p:stCondLst>
                                            <p:cond delay="0"/>
                                          </p:stCondLst>
                                        </p:cTn>
                                        <p:tgtEl>
                                          <p:spTgt spid="4">
                                            <p:txEl>
                                              <p:pRg st="0" end="0"/>
                                            </p:txEl>
                                          </p:spTgt>
                                        </p:tgtEl>
                                      </p:cBhvr>
                                    </p:animEffect>
                                    <p:anim calcmode="lin" valueType="num">
                                      <p:cBhvr>
                                        <p:cTn id="8" dur="2050"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747"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747" tmFilter="0, 0; 0.125,0.2665; 0.25,0.4; 0.375,0.465; 0.5,0.5;  0.625,0.535; 0.75,0.6; 0.875,0.7335; 1,1">
                                          <p:stCondLst>
                                            <p:cond delay="747"/>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73" tmFilter="0, 0; 0.125,0.2665; 0.25,0.4; 0.375,0.465; 0.5,0.5;  0.625,0.535; 0.75,0.6; 0.875,0.7335; 1,1">
                                          <p:stCondLst>
                                            <p:cond delay="1490"/>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85" tmFilter="0, 0; 0.125,0.2665; 0.25,0.4; 0.375,0.465; 0.5,0.5;  0.625,0.535; 0.75,0.6; 0.875,0.7335; 1,1">
                                          <p:stCondLst>
                                            <p:cond delay="1863"/>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9">
                                          <p:stCondLst>
                                            <p:cond delay="731"/>
                                          </p:stCondLst>
                                        </p:cTn>
                                        <p:tgtEl>
                                          <p:spTgt spid="4">
                                            <p:txEl>
                                              <p:pRg st="0" end="0"/>
                                            </p:txEl>
                                          </p:spTgt>
                                        </p:tgtEl>
                                      </p:cBhvr>
                                      <p:to x="100000" y="60000"/>
                                    </p:animScale>
                                    <p:animScale>
                                      <p:cBhvr>
                                        <p:cTn id="14" dur="187" decel="50000">
                                          <p:stCondLst>
                                            <p:cond delay="761"/>
                                          </p:stCondLst>
                                        </p:cTn>
                                        <p:tgtEl>
                                          <p:spTgt spid="4">
                                            <p:txEl>
                                              <p:pRg st="0" end="0"/>
                                            </p:txEl>
                                          </p:spTgt>
                                        </p:tgtEl>
                                      </p:cBhvr>
                                      <p:to x="100000" y="100000"/>
                                    </p:animScale>
                                    <p:animScale>
                                      <p:cBhvr>
                                        <p:cTn id="15" dur="29">
                                          <p:stCondLst>
                                            <p:cond delay="1476"/>
                                          </p:stCondLst>
                                        </p:cTn>
                                        <p:tgtEl>
                                          <p:spTgt spid="4">
                                            <p:txEl>
                                              <p:pRg st="0" end="0"/>
                                            </p:txEl>
                                          </p:spTgt>
                                        </p:tgtEl>
                                      </p:cBhvr>
                                      <p:to x="100000" y="80000"/>
                                    </p:animScale>
                                    <p:animScale>
                                      <p:cBhvr>
                                        <p:cTn id="16" dur="187" decel="50000">
                                          <p:stCondLst>
                                            <p:cond delay="1505"/>
                                          </p:stCondLst>
                                        </p:cTn>
                                        <p:tgtEl>
                                          <p:spTgt spid="4">
                                            <p:txEl>
                                              <p:pRg st="0" end="0"/>
                                            </p:txEl>
                                          </p:spTgt>
                                        </p:tgtEl>
                                      </p:cBhvr>
                                      <p:to x="100000" y="100000"/>
                                    </p:animScale>
                                    <p:animScale>
                                      <p:cBhvr>
                                        <p:cTn id="17" dur="29">
                                          <p:stCondLst>
                                            <p:cond delay="1847"/>
                                          </p:stCondLst>
                                        </p:cTn>
                                        <p:tgtEl>
                                          <p:spTgt spid="4">
                                            <p:txEl>
                                              <p:pRg st="0" end="0"/>
                                            </p:txEl>
                                          </p:spTgt>
                                        </p:tgtEl>
                                      </p:cBhvr>
                                      <p:to x="100000" y="90000"/>
                                    </p:animScale>
                                    <p:animScale>
                                      <p:cBhvr>
                                        <p:cTn id="18" dur="187" decel="50000">
                                          <p:stCondLst>
                                            <p:cond delay="1876"/>
                                          </p:stCondLst>
                                        </p:cTn>
                                        <p:tgtEl>
                                          <p:spTgt spid="4">
                                            <p:txEl>
                                              <p:pRg st="0" end="0"/>
                                            </p:txEl>
                                          </p:spTgt>
                                        </p:tgtEl>
                                      </p:cBhvr>
                                      <p:to x="100000" y="100000"/>
                                    </p:animScale>
                                    <p:animScale>
                                      <p:cBhvr>
                                        <p:cTn id="19" dur="29">
                                          <p:stCondLst>
                                            <p:cond delay="2034"/>
                                          </p:stCondLst>
                                        </p:cTn>
                                        <p:tgtEl>
                                          <p:spTgt spid="4">
                                            <p:txEl>
                                              <p:pRg st="0" end="0"/>
                                            </p:txEl>
                                          </p:spTgt>
                                        </p:tgtEl>
                                      </p:cBhvr>
                                      <p:to x="100000" y="95000"/>
                                    </p:animScale>
                                    <p:animScale>
                                      <p:cBhvr>
                                        <p:cTn id="20" dur="187" decel="50000">
                                          <p:stCondLst>
                                            <p:cond delay="2063"/>
                                          </p:stCondLst>
                                        </p:cTn>
                                        <p:tgtEl>
                                          <p:spTgt spid="4">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50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down)">
                                      <p:cBhvr>
                                        <p:cTn id="25" dur="652">
                                          <p:stCondLst>
                                            <p:cond delay="0"/>
                                          </p:stCondLst>
                                        </p:cTn>
                                        <p:tgtEl>
                                          <p:spTgt spid="6">
                                            <p:txEl>
                                              <p:pRg st="0" end="0"/>
                                            </p:txEl>
                                          </p:spTgt>
                                        </p:tgtEl>
                                      </p:cBhvr>
                                    </p:animEffect>
                                    <p:anim calcmode="lin" valueType="num">
                                      <p:cBhvr>
                                        <p:cTn id="26" dur="2050"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27" dur="747"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28" dur="747" tmFilter="0, 0; 0.125,0.2665; 0.25,0.4; 0.375,0.465; 0.5,0.5;  0.625,0.535; 0.75,0.6; 0.875,0.7335; 1,1">
                                          <p:stCondLst>
                                            <p:cond delay="747"/>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29" dur="373" tmFilter="0, 0; 0.125,0.2665; 0.25,0.4; 0.375,0.465; 0.5,0.5;  0.625,0.535; 0.75,0.6; 0.875,0.7335; 1,1">
                                          <p:stCondLst>
                                            <p:cond delay="1490"/>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30" dur="185" tmFilter="0, 0; 0.125,0.2665; 0.25,0.4; 0.375,0.465; 0.5,0.5;  0.625,0.535; 0.75,0.6; 0.875,0.7335; 1,1">
                                          <p:stCondLst>
                                            <p:cond delay="1863"/>
                                          </p:stCondLst>
                                        </p:cTn>
                                        <p:tgtEl>
                                          <p:spTgt spid="6">
                                            <p:txEl>
                                              <p:pRg st="0" end="0"/>
                                            </p:txEl>
                                          </p:spTgt>
                                        </p:tgtEl>
                                        <p:attrNameLst>
                                          <p:attrName>ppt_y</p:attrName>
                                        </p:attrNameLst>
                                      </p:cBhvr>
                                      <p:tavLst>
                                        <p:tav tm="0" fmla="#ppt_y-sin(pi*$)/81">
                                          <p:val>
                                            <p:fltVal val="0"/>
                                          </p:val>
                                        </p:tav>
                                        <p:tav tm="100000">
                                          <p:val>
                                            <p:fltVal val="1"/>
                                          </p:val>
                                        </p:tav>
                                      </p:tavLst>
                                    </p:anim>
                                    <p:animScale>
                                      <p:cBhvr>
                                        <p:cTn id="31" dur="29">
                                          <p:stCondLst>
                                            <p:cond delay="731"/>
                                          </p:stCondLst>
                                        </p:cTn>
                                        <p:tgtEl>
                                          <p:spTgt spid="6">
                                            <p:txEl>
                                              <p:pRg st="0" end="0"/>
                                            </p:txEl>
                                          </p:spTgt>
                                        </p:tgtEl>
                                      </p:cBhvr>
                                      <p:to x="100000" y="60000"/>
                                    </p:animScale>
                                    <p:animScale>
                                      <p:cBhvr>
                                        <p:cTn id="32" dur="187" decel="50000">
                                          <p:stCondLst>
                                            <p:cond delay="761"/>
                                          </p:stCondLst>
                                        </p:cTn>
                                        <p:tgtEl>
                                          <p:spTgt spid="6">
                                            <p:txEl>
                                              <p:pRg st="0" end="0"/>
                                            </p:txEl>
                                          </p:spTgt>
                                        </p:tgtEl>
                                      </p:cBhvr>
                                      <p:to x="100000" y="100000"/>
                                    </p:animScale>
                                    <p:animScale>
                                      <p:cBhvr>
                                        <p:cTn id="33" dur="29">
                                          <p:stCondLst>
                                            <p:cond delay="1476"/>
                                          </p:stCondLst>
                                        </p:cTn>
                                        <p:tgtEl>
                                          <p:spTgt spid="6">
                                            <p:txEl>
                                              <p:pRg st="0" end="0"/>
                                            </p:txEl>
                                          </p:spTgt>
                                        </p:tgtEl>
                                      </p:cBhvr>
                                      <p:to x="100000" y="80000"/>
                                    </p:animScale>
                                    <p:animScale>
                                      <p:cBhvr>
                                        <p:cTn id="34" dur="187" decel="50000">
                                          <p:stCondLst>
                                            <p:cond delay="1505"/>
                                          </p:stCondLst>
                                        </p:cTn>
                                        <p:tgtEl>
                                          <p:spTgt spid="6">
                                            <p:txEl>
                                              <p:pRg st="0" end="0"/>
                                            </p:txEl>
                                          </p:spTgt>
                                        </p:tgtEl>
                                      </p:cBhvr>
                                      <p:to x="100000" y="100000"/>
                                    </p:animScale>
                                    <p:animScale>
                                      <p:cBhvr>
                                        <p:cTn id="35" dur="29">
                                          <p:stCondLst>
                                            <p:cond delay="1847"/>
                                          </p:stCondLst>
                                        </p:cTn>
                                        <p:tgtEl>
                                          <p:spTgt spid="6">
                                            <p:txEl>
                                              <p:pRg st="0" end="0"/>
                                            </p:txEl>
                                          </p:spTgt>
                                        </p:tgtEl>
                                      </p:cBhvr>
                                      <p:to x="100000" y="90000"/>
                                    </p:animScale>
                                    <p:animScale>
                                      <p:cBhvr>
                                        <p:cTn id="36" dur="187" decel="50000">
                                          <p:stCondLst>
                                            <p:cond delay="1876"/>
                                          </p:stCondLst>
                                        </p:cTn>
                                        <p:tgtEl>
                                          <p:spTgt spid="6">
                                            <p:txEl>
                                              <p:pRg st="0" end="0"/>
                                            </p:txEl>
                                          </p:spTgt>
                                        </p:tgtEl>
                                      </p:cBhvr>
                                      <p:to x="100000" y="100000"/>
                                    </p:animScale>
                                    <p:animScale>
                                      <p:cBhvr>
                                        <p:cTn id="37" dur="29">
                                          <p:stCondLst>
                                            <p:cond delay="2034"/>
                                          </p:stCondLst>
                                        </p:cTn>
                                        <p:tgtEl>
                                          <p:spTgt spid="6">
                                            <p:txEl>
                                              <p:pRg st="0" end="0"/>
                                            </p:txEl>
                                          </p:spTgt>
                                        </p:tgtEl>
                                      </p:cBhvr>
                                      <p:to x="100000" y="95000"/>
                                    </p:animScale>
                                    <p:animScale>
                                      <p:cBhvr>
                                        <p:cTn id="38" dur="187" decel="50000">
                                          <p:stCondLst>
                                            <p:cond delay="2063"/>
                                          </p:stCondLst>
                                        </p:cTn>
                                        <p:tgtEl>
                                          <p:spTgt spid="6">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4B0172F-5D3F-4261-AD26-80C6F090AB61}"/>
              </a:ext>
            </a:extLst>
          </p:cNvPr>
          <p:cNvSpPr>
            <a:spLocks noGrp="1"/>
          </p:cNvSpPr>
          <p:nvPr>
            <p:ph type="title"/>
          </p:nvPr>
        </p:nvSpPr>
        <p:spPr/>
        <p:txBody>
          <a:bodyPr/>
          <a:lstStyle/>
          <a:p>
            <a:endParaRPr lang="he-IL"/>
          </a:p>
        </p:txBody>
      </p:sp>
      <p:pic>
        <p:nvPicPr>
          <p:cNvPr id="4" name="Untitled 3">
            <a:hlinkClick r:id="" action="ppaction://media"/>
            <a:extLst>
              <a:ext uri="{FF2B5EF4-FFF2-40B4-BE49-F238E27FC236}">
                <a16:creationId xmlns:a16="http://schemas.microsoft.com/office/drawing/2014/main" id="{E328C24B-FD6F-4158-B50F-9681418F75C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88" y="0"/>
            <a:ext cx="12188825" cy="6858000"/>
          </a:xfrm>
        </p:spPr>
      </p:pic>
    </p:spTree>
    <p:extLst>
      <p:ext uri="{BB962C8B-B14F-4D97-AF65-F5344CB8AC3E}">
        <p14:creationId xmlns:p14="http://schemas.microsoft.com/office/powerpoint/2010/main" val="1811043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4">
            <a:extLst>
              <a:ext uri="{FF2B5EF4-FFF2-40B4-BE49-F238E27FC236}">
                <a16:creationId xmlns:a16="http://schemas.microsoft.com/office/drawing/2014/main" id="{55CA7238-6AA9-4A0D-A4A0-F61F072AB9B0}"/>
              </a:ext>
            </a:extLst>
          </p:cNvPr>
          <p:cNvSpPr txBox="1">
            <a:spLocks/>
          </p:cNvSpPr>
          <p:nvPr/>
        </p:nvSpPr>
        <p:spPr>
          <a:xfrm>
            <a:off x="2" y="102636"/>
            <a:ext cx="11720222" cy="751397"/>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3600" kern="1200" spc="1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he-IL" sz="4400" dirty="0"/>
              <a:t>מכשירי החיסכון השונים</a:t>
            </a:r>
          </a:p>
        </p:txBody>
      </p:sp>
      <p:cxnSp>
        <p:nvCxnSpPr>
          <p:cNvPr id="4" name="מחבר ישר 3">
            <a:extLst>
              <a:ext uri="{FF2B5EF4-FFF2-40B4-BE49-F238E27FC236}">
                <a16:creationId xmlns:a16="http://schemas.microsoft.com/office/drawing/2014/main" id="{11743231-9E33-421D-AB36-17D1984D1BBD}"/>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36">
            <a:extLst>
              <a:ext uri="{FF2B5EF4-FFF2-40B4-BE49-F238E27FC236}">
                <a16:creationId xmlns:a16="http://schemas.microsoft.com/office/drawing/2014/main" id="{D7B34E60-7839-4975-B332-4459CE61E194}"/>
              </a:ext>
            </a:extLst>
          </p:cNvPr>
          <p:cNvGrpSpPr/>
          <p:nvPr/>
        </p:nvGrpSpPr>
        <p:grpSpPr>
          <a:xfrm>
            <a:off x="3035808" y="1080857"/>
            <a:ext cx="6391656" cy="5612549"/>
            <a:chOff x="3257109" y="1365372"/>
            <a:chExt cx="5366486" cy="4771004"/>
          </a:xfrm>
        </p:grpSpPr>
        <p:grpSp>
          <p:nvGrpSpPr>
            <p:cNvPr id="11" name="Group 11">
              <a:extLst>
                <a:ext uri="{FF2B5EF4-FFF2-40B4-BE49-F238E27FC236}">
                  <a16:creationId xmlns:a16="http://schemas.microsoft.com/office/drawing/2014/main" id="{73D3FA78-81AD-4AE2-A688-25ABA7BA3C8D}"/>
                </a:ext>
              </a:extLst>
            </p:cNvPr>
            <p:cNvGrpSpPr/>
            <p:nvPr/>
          </p:nvGrpSpPr>
          <p:grpSpPr>
            <a:xfrm rot="987981">
              <a:off x="4779793" y="2879285"/>
              <a:ext cx="2102895" cy="2714300"/>
              <a:chOff x="5284140" y="3068960"/>
              <a:chExt cx="1620543" cy="2091707"/>
            </a:xfrm>
          </p:grpSpPr>
          <p:sp>
            <p:nvSpPr>
              <p:cNvPr id="32" name="Oval 8">
                <a:extLst>
                  <a:ext uri="{FF2B5EF4-FFF2-40B4-BE49-F238E27FC236}">
                    <a16:creationId xmlns:a16="http://schemas.microsoft.com/office/drawing/2014/main" id="{C4173E98-217A-4DE9-86DF-77E80FD7ECBC}"/>
                  </a:ext>
                </a:extLst>
              </p:cNvPr>
              <p:cNvSpPr/>
              <p:nvPr/>
            </p:nvSpPr>
            <p:spPr>
              <a:xfrm rot="1265022">
                <a:off x="5631541" y="4623289"/>
                <a:ext cx="233732" cy="233732"/>
              </a:xfrm>
              <a:prstGeom prst="ellipse">
                <a:avLst/>
              </a:prstGeom>
              <a:solidFill>
                <a:schemeClr val="tx1">
                  <a:lumMod val="65000"/>
                  <a:lumOff val="35000"/>
                </a:schemeClr>
              </a:solidFill>
              <a:ln>
                <a:noFill/>
              </a:ln>
              <a:scene3d>
                <a:camera prst="isometricOffAxis2Top"/>
                <a:lightRig rig="flat" dir="t"/>
              </a:scene3d>
              <a:sp3d>
                <a:bevelT w="0" h="336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9">
                <a:extLst>
                  <a:ext uri="{FF2B5EF4-FFF2-40B4-BE49-F238E27FC236}">
                    <a16:creationId xmlns:a16="http://schemas.microsoft.com/office/drawing/2014/main" id="{91D59CB0-0589-4A90-A18B-FBFEC08E8D94}"/>
                  </a:ext>
                </a:extLst>
              </p:cNvPr>
              <p:cNvSpPr/>
              <p:nvPr/>
            </p:nvSpPr>
            <p:spPr>
              <a:xfrm rot="1265022">
                <a:off x="5633298" y="4436970"/>
                <a:ext cx="311643" cy="395176"/>
              </a:xfrm>
              <a:prstGeom prst="ellipse">
                <a:avLst/>
              </a:prstGeom>
              <a:solidFill>
                <a:schemeClr val="tx1">
                  <a:lumMod val="65000"/>
                  <a:lumOff val="35000"/>
                </a:schemeClr>
              </a:solidFill>
              <a:ln>
                <a:noFill/>
              </a:ln>
              <a:scene3d>
                <a:camera prst="isometricOffAxis2Top"/>
                <a:lightRig rig="flat" dir="t"/>
              </a:scene3d>
              <a:sp3d prstMaterial="plastic">
                <a:bevelT w="0" h="196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10">
                <a:extLst>
                  <a:ext uri="{FF2B5EF4-FFF2-40B4-BE49-F238E27FC236}">
                    <a16:creationId xmlns:a16="http://schemas.microsoft.com/office/drawing/2014/main" id="{958FC0CA-D538-4A9E-BEB5-4F2829858011}"/>
                  </a:ext>
                </a:extLst>
              </p:cNvPr>
              <p:cNvSpPr/>
              <p:nvPr/>
            </p:nvSpPr>
            <p:spPr>
              <a:xfrm rot="1265022">
                <a:off x="5517593" y="4833442"/>
                <a:ext cx="252162" cy="327225"/>
              </a:xfrm>
              <a:prstGeom prst="ellipse">
                <a:avLst/>
              </a:prstGeom>
              <a:solidFill>
                <a:schemeClr val="tx1">
                  <a:lumMod val="95000"/>
                  <a:lumOff val="5000"/>
                </a:schemeClr>
              </a:solidFill>
              <a:ln>
                <a:noFill/>
              </a:ln>
              <a:scene3d>
                <a:camera prst="isometricOffAxis2Top"/>
                <a:lightRig rig="contrasting" dir="t"/>
              </a:scene3d>
              <a:sp3d prstMaterial="plastic">
                <a:bevelT w="0" h="1022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4">
                <a:extLst>
                  <a:ext uri="{FF2B5EF4-FFF2-40B4-BE49-F238E27FC236}">
                    <a16:creationId xmlns:a16="http://schemas.microsoft.com/office/drawing/2014/main" id="{720E788D-42C7-42A0-AF56-E9DFA94DD6B2}"/>
                  </a:ext>
                </a:extLst>
              </p:cNvPr>
              <p:cNvGrpSpPr/>
              <p:nvPr/>
            </p:nvGrpSpPr>
            <p:grpSpPr>
              <a:xfrm>
                <a:off x="5284140" y="3068960"/>
                <a:ext cx="1620543" cy="1620543"/>
                <a:chOff x="2061964" y="1628800"/>
                <a:chExt cx="2038628" cy="2038628"/>
              </a:xfrm>
            </p:grpSpPr>
            <p:sp>
              <p:nvSpPr>
                <p:cNvPr id="36" name="Donut 6">
                  <a:extLst>
                    <a:ext uri="{FF2B5EF4-FFF2-40B4-BE49-F238E27FC236}">
                      <a16:creationId xmlns:a16="http://schemas.microsoft.com/office/drawing/2014/main" id="{809DF2D9-BF5C-4260-9CF3-8DAC4B8ED45C}"/>
                    </a:ext>
                  </a:extLst>
                </p:cNvPr>
                <p:cNvSpPr/>
                <p:nvPr/>
              </p:nvSpPr>
              <p:spPr>
                <a:xfrm>
                  <a:off x="2061964" y="1628800"/>
                  <a:ext cx="2038628" cy="2038628"/>
                </a:xfrm>
                <a:prstGeom prst="donut">
                  <a:avLst>
                    <a:gd name="adj" fmla="val 4052"/>
                  </a:avLst>
                </a:prstGeom>
                <a:solidFill>
                  <a:schemeClr val="tx1">
                    <a:lumMod val="75000"/>
                    <a:lumOff val="25000"/>
                  </a:schemeClr>
                </a:solidFill>
                <a:ln>
                  <a:noFill/>
                </a:ln>
                <a:scene3d>
                  <a:camera prst="orthographicFront"/>
                  <a:lightRig rig="flat" dir="t"/>
                </a:scene3d>
                <a:sp3d extrusionH="76200" contourW="12700" prstMaterial="metal">
                  <a:bevelT w="1358900" h="254000"/>
                  <a:extrusionClr>
                    <a:schemeClr val="tx1">
                      <a:lumMod val="50000"/>
                      <a:lumOff val="50000"/>
                    </a:schemeClr>
                  </a:extrusionClr>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Oval 6">
                  <a:extLst>
                    <a:ext uri="{FF2B5EF4-FFF2-40B4-BE49-F238E27FC236}">
                      <a16:creationId xmlns:a16="http://schemas.microsoft.com/office/drawing/2014/main" id="{AF946021-25D2-4BEE-91A7-B362217E6C27}"/>
                    </a:ext>
                  </a:extLst>
                </p:cNvPr>
                <p:cNvSpPr/>
                <p:nvPr/>
              </p:nvSpPr>
              <p:spPr>
                <a:xfrm>
                  <a:off x="2248185" y="1726811"/>
                  <a:ext cx="1754396" cy="1705391"/>
                </a:xfrm>
                <a:prstGeom prst="ellipse">
                  <a:avLst/>
                </a:prstGeom>
                <a:gradFill flip="none" rotWithShape="1">
                  <a:gsLst>
                    <a:gs pos="0">
                      <a:srgbClr val="83B7E6">
                        <a:alpha val="14000"/>
                      </a:srgbClr>
                    </a:gs>
                    <a:gs pos="100000">
                      <a:srgbClr val="A0C8EA">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7">
                  <a:extLst>
                    <a:ext uri="{FF2B5EF4-FFF2-40B4-BE49-F238E27FC236}">
                      <a16:creationId xmlns:a16="http://schemas.microsoft.com/office/drawing/2014/main" id="{C1F1B98C-976F-46F4-BD1E-54D9E5841F59}"/>
                    </a:ext>
                  </a:extLst>
                </p:cNvPr>
                <p:cNvSpPr/>
                <p:nvPr/>
              </p:nvSpPr>
              <p:spPr>
                <a:xfrm rot="761494">
                  <a:off x="2296619" y="1854366"/>
                  <a:ext cx="1574937" cy="1541433"/>
                </a:xfrm>
                <a:prstGeom prst="ellipse">
                  <a:avLst/>
                </a:prstGeom>
                <a:gradFill>
                  <a:gsLst>
                    <a:gs pos="16000">
                      <a:schemeClr val="bg1">
                        <a:lumMod val="85000"/>
                      </a:schemeClr>
                    </a:gs>
                    <a:gs pos="100000">
                      <a:sysClr val="window" lastClr="FFFFFF">
                        <a:alpha val="0"/>
                      </a:sysClr>
                    </a:gs>
                  </a:gsLst>
                  <a:lin ang="5400000" scaled="1"/>
                </a:gra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he-IL" sz="2800" b="0" i="0" u="none" strike="noStrike" kern="0" cap="none" spc="0" normalizeH="0" baseline="0" noProof="0" dirty="0">
                      <a:ln>
                        <a:noFill/>
                      </a:ln>
                      <a:solidFill>
                        <a:sysClr val="window" lastClr="FFFFFF"/>
                      </a:solidFill>
                      <a:effectLst/>
                      <a:uLnTx/>
                      <a:uFillTx/>
                      <a:latin typeface="Calibri"/>
                      <a:ea typeface="+mn-ea"/>
                      <a:cs typeface="+mn-cs"/>
                    </a:rPr>
                    <a:t>מה הם מכשירי החיסכון שלי</a:t>
                  </a:r>
                  <a:endParaRPr kumimoji="0" lang="en-US" sz="2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grpSp>
          <p:nvGrpSpPr>
            <p:cNvPr id="12" name="Group 16">
              <a:extLst>
                <a:ext uri="{FF2B5EF4-FFF2-40B4-BE49-F238E27FC236}">
                  <a16:creationId xmlns:a16="http://schemas.microsoft.com/office/drawing/2014/main" id="{16E319E2-D5BE-44FD-99F4-C881CFD05FD5}"/>
                </a:ext>
              </a:extLst>
            </p:cNvPr>
            <p:cNvGrpSpPr/>
            <p:nvPr/>
          </p:nvGrpSpPr>
          <p:grpSpPr>
            <a:xfrm rot="987981">
              <a:off x="3257109" y="2595954"/>
              <a:ext cx="1520395" cy="1520395"/>
              <a:chOff x="2061964" y="1628802"/>
              <a:chExt cx="2038628" cy="2038628"/>
            </a:xfrm>
          </p:grpSpPr>
          <p:sp>
            <p:nvSpPr>
              <p:cNvPr id="29" name="Oval 18">
                <a:extLst>
                  <a:ext uri="{FF2B5EF4-FFF2-40B4-BE49-F238E27FC236}">
                    <a16:creationId xmlns:a16="http://schemas.microsoft.com/office/drawing/2014/main" id="{2CBE95BF-E76A-449F-8CB9-563D117D0E66}"/>
                  </a:ext>
                </a:extLst>
              </p:cNvPr>
              <p:cNvSpPr/>
              <p:nvPr/>
            </p:nvSpPr>
            <p:spPr>
              <a:xfrm>
                <a:off x="2074910" y="1678512"/>
                <a:ext cx="1987064" cy="1931559"/>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nut 6">
                <a:extLst>
                  <a:ext uri="{FF2B5EF4-FFF2-40B4-BE49-F238E27FC236}">
                    <a16:creationId xmlns:a16="http://schemas.microsoft.com/office/drawing/2014/main" id="{B5EF1724-186E-4E0A-96C7-430E48BBE229}"/>
                  </a:ext>
                </a:extLst>
              </p:cNvPr>
              <p:cNvSpPr/>
              <p:nvPr/>
            </p:nvSpPr>
            <p:spPr>
              <a:xfrm>
                <a:off x="2061964" y="1628802"/>
                <a:ext cx="2038628" cy="2038628"/>
              </a:xfrm>
              <a:prstGeom prst="donut">
                <a:avLst>
                  <a:gd name="adj" fmla="val 4052"/>
                </a:avLst>
              </a:prstGeom>
              <a:solidFill>
                <a:schemeClr val="tx1">
                  <a:lumMod val="75000"/>
                  <a:lumOff val="25000"/>
                </a:schemeClr>
              </a:solidFill>
              <a:ln>
                <a:noFill/>
              </a:ln>
              <a:scene3d>
                <a:camera prst="orthographicFront"/>
                <a:lightRig rig="flat" dir="t"/>
              </a:scene3d>
              <a:sp3d extrusionH="76200" contourW="12700" prstMaterial="metal">
                <a:bevelT w="1358900" h="254000"/>
                <a:extrusionClr>
                  <a:schemeClr val="tx1">
                    <a:lumMod val="50000"/>
                    <a:lumOff val="50000"/>
                  </a:schemeClr>
                </a:extrusionClr>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Oval 19">
                <a:extLst>
                  <a:ext uri="{FF2B5EF4-FFF2-40B4-BE49-F238E27FC236}">
                    <a16:creationId xmlns:a16="http://schemas.microsoft.com/office/drawing/2014/main" id="{E1DE36D5-29B6-4064-AC29-776C66131BA8}"/>
                  </a:ext>
                </a:extLst>
              </p:cNvPr>
              <p:cNvSpPr/>
              <p:nvPr/>
            </p:nvSpPr>
            <p:spPr>
              <a:xfrm rot="761494">
                <a:off x="2180230" y="1672700"/>
                <a:ext cx="1863046" cy="1900275"/>
              </a:xfrm>
              <a:prstGeom prst="ellipse">
                <a:avLst/>
              </a:prstGeom>
              <a:gradFill>
                <a:gsLst>
                  <a:gs pos="0">
                    <a:schemeClr val="bg1">
                      <a:alpha val="32000"/>
                    </a:schemeClr>
                  </a:gs>
                  <a:gs pos="48000">
                    <a:sysClr val="window" lastClr="FFFFFF">
                      <a:alpha val="0"/>
                    </a:sysClr>
                  </a:gs>
                </a:gsLst>
                <a:lin ang="5400000" scaled="1"/>
              </a:gra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he-IL" kern="0" dirty="0">
                    <a:solidFill>
                      <a:sysClr val="window" lastClr="FFFFFF"/>
                    </a:solidFill>
                    <a:latin typeface="Calibri"/>
                  </a:rPr>
                  <a:t>פנסיה תקציבית</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3" name="Group 20">
              <a:extLst>
                <a:ext uri="{FF2B5EF4-FFF2-40B4-BE49-F238E27FC236}">
                  <a16:creationId xmlns:a16="http://schemas.microsoft.com/office/drawing/2014/main" id="{F67B9B53-E216-440E-8C3E-D2F2C37AA200}"/>
                </a:ext>
              </a:extLst>
            </p:cNvPr>
            <p:cNvGrpSpPr/>
            <p:nvPr/>
          </p:nvGrpSpPr>
          <p:grpSpPr>
            <a:xfrm rot="987981">
              <a:off x="4497147" y="1365372"/>
              <a:ext cx="1520395" cy="1520395"/>
              <a:chOff x="2061964" y="1628802"/>
              <a:chExt cx="2038628" cy="2038628"/>
            </a:xfrm>
          </p:grpSpPr>
          <p:sp>
            <p:nvSpPr>
              <p:cNvPr id="26" name="Oval 21">
                <a:extLst>
                  <a:ext uri="{FF2B5EF4-FFF2-40B4-BE49-F238E27FC236}">
                    <a16:creationId xmlns:a16="http://schemas.microsoft.com/office/drawing/2014/main" id="{9DCF1AC7-3660-4771-9D30-B7A20C593014}"/>
                  </a:ext>
                </a:extLst>
              </p:cNvPr>
              <p:cNvSpPr/>
              <p:nvPr/>
            </p:nvSpPr>
            <p:spPr>
              <a:xfrm>
                <a:off x="2074910" y="1678512"/>
                <a:ext cx="1987064" cy="193155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nut 6">
                <a:extLst>
                  <a:ext uri="{FF2B5EF4-FFF2-40B4-BE49-F238E27FC236}">
                    <a16:creationId xmlns:a16="http://schemas.microsoft.com/office/drawing/2014/main" id="{154EDD91-C23E-4017-A27A-FB00193BDEFC}"/>
                  </a:ext>
                </a:extLst>
              </p:cNvPr>
              <p:cNvSpPr/>
              <p:nvPr/>
            </p:nvSpPr>
            <p:spPr>
              <a:xfrm>
                <a:off x="2061964" y="1628802"/>
                <a:ext cx="2038628" cy="2038628"/>
              </a:xfrm>
              <a:prstGeom prst="donut">
                <a:avLst>
                  <a:gd name="adj" fmla="val 4052"/>
                </a:avLst>
              </a:prstGeom>
              <a:solidFill>
                <a:schemeClr val="tx1">
                  <a:lumMod val="75000"/>
                  <a:lumOff val="25000"/>
                </a:schemeClr>
              </a:solidFill>
              <a:ln>
                <a:noFill/>
              </a:ln>
              <a:scene3d>
                <a:camera prst="orthographicFront"/>
                <a:lightRig rig="flat" dir="t"/>
              </a:scene3d>
              <a:sp3d extrusionH="76200" contourW="12700" prstMaterial="metal">
                <a:bevelT w="1358900" h="254000"/>
                <a:extrusionClr>
                  <a:schemeClr val="tx1">
                    <a:lumMod val="50000"/>
                    <a:lumOff val="50000"/>
                  </a:schemeClr>
                </a:extrusionClr>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Oval 23">
                <a:extLst>
                  <a:ext uri="{FF2B5EF4-FFF2-40B4-BE49-F238E27FC236}">
                    <a16:creationId xmlns:a16="http://schemas.microsoft.com/office/drawing/2014/main" id="{ECBBC8C8-75DC-4153-B485-64C1067A8414}"/>
                  </a:ext>
                </a:extLst>
              </p:cNvPr>
              <p:cNvSpPr/>
              <p:nvPr/>
            </p:nvSpPr>
            <p:spPr>
              <a:xfrm rot="761494">
                <a:off x="2087128" y="1694866"/>
                <a:ext cx="1948306" cy="1776575"/>
              </a:xfrm>
              <a:prstGeom prst="ellipse">
                <a:avLst/>
              </a:prstGeom>
              <a:gradFill>
                <a:gsLst>
                  <a:gs pos="0">
                    <a:schemeClr val="bg1">
                      <a:alpha val="32000"/>
                    </a:schemeClr>
                  </a:gs>
                  <a:gs pos="48000">
                    <a:sysClr val="window" lastClr="FFFFFF">
                      <a:alpha val="0"/>
                    </a:sysClr>
                  </a:gs>
                </a:gsLst>
                <a:lin ang="5400000" scaled="1"/>
              </a:gra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he-IL" sz="1800" b="0" i="0" u="none" strike="noStrike" kern="0" cap="none" spc="0" normalizeH="0" baseline="0" noProof="0" dirty="0">
                    <a:ln>
                      <a:noFill/>
                    </a:ln>
                    <a:solidFill>
                      <a:sysClr val="window" lastClr="FFFFFF"/>
                    </a:solidFill>
                    <a:effectLst/>
                    <a:uLnTx/>
                    <a:uFillTx/>
                    <a:latin typeface="Calibri"/>
                    <a:ea typeface="+mn-ea"/>
                    <a:cs typeface="+mn-cs"/>
                  </a:rPr>
                  <a:t>פנסיה וותיקה</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4" name="Group 24">
              <a:extLst>
                <a:ext uri="{FF2B5EF4-FFF2-40B4-BE49-F238E27FC236}">
                  <a16:creationId xmlns:a16="http://schemas.microsoft.com/office/drawing/2014/main" id="{30544345-CE5B-44A8-A39C-C3A8084EA463}"/>
                </a:ext>
              </a:extLst>
            </p:cNvPr>
            <p:cNvGrpSpPr/>
            <p:nvPr/>
          </p:nvGrpSpPr>
          <p:grpSpPr>
            <a:xfrm rot="987981">
              <a:off x="6089012" y="1469837"/>
              <a:ext cx="1827610" cy="1565204"/>
              <a:chOff x="1841574" y="1568720"/>
              <a:chExt cx="2450558" cy="2098710"/>
            </a:xfrm>
          </p:grpSpPr>
          <p:sp>
            <p:nvSpPr>
              <p:cNvPr id="23" name="Oval 25">
                <a:extLst>
                  <a:ext uri="{FF2B5EF4-FFF2-40B4-BE49-F238E27FC236}">
                    <a16:creationId xmlns:a16="http://schemas.microsoft.com/office/drawing/2014/main" id="{08F73541-6171-4BBC-8017-1990E9872EFD}"/>
                  </a:ext>
                </a:extLst>
              </p:cNvPr>
              <p:cNvSpPr/>
              <p:nvPr/>
            </p:nvSpPr>
            <p:spPr>
              <a:xfrm>
                <a:off x="2074910" y="1678512"/>
                <a:ext cx="1987064" cy="1931559"/>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nut 6">
                <a:extLst>
                  <a:ext uri="{FF2B5EF4-FFF2-40B4-BE49-F238E27FC236}">
                    <a16:creationId xmlns:a16="http://schemas.microsoft.com/office/drawing/2014/main" id="{37C81FCA-563A-467B-90A1-35525CA0E7D1}"/>
                  </a:ext>
                </a:extLst>
              </p:cNvPr>
              <p:cNvSpPr/>
              <p:nvPr/>
            </p:nvSpPr>
            <p:spPr>
              <a:xfrm>
                <a:off x="2061964" y="1628802"/>
                <a:ext cx="2038628" cy="2038628"/>
              </a:xfrm>
              <a:prstGeom prst="donut">
                <a:avLst>
                  <a:gd name="adj" fmla="val 4052"/>
                </a:avLst>
              </a:prstGeom>
              <a:solidFill>
                <a:schemeClr val="tx1">
                  <a:lumMod val="75000"/>
                  <a:lumOff val="25000"/>
                </a:schemeClr>
              </a:solidFill>
              <a:ln>
                <a:noFill/>
              </a:ln>
              <a:scene3d>
                <a:camera prst="orthographicFront"/>
                <a:lightRig rig="flat" dir="t"/>
              </a:scene3d>
              <a:sp3d extrusionH="76200" contourW="12700" prstMaterial="metal">
                <a:bevelT w="1358900" h="254000"/>
                <a:extrusionClr>
                  <a:schemeClr val="tx1">
                    <a:lumMod val="50000"/>
                    <a:lumOff val="50000"/>
                  </a:schemeClr>
                </a:extrusionClr>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Oval 27">
                <a:extLst>
                  <a:ext uri="{FF2B5EF4-FFF2-40B4-BE49-F238E27FC236}">
                    <a16:creationId xmlns:a16="http://schemas.microsoft.com/office/drawing/2014/main" id="{AFB3E71B-6FD3-4048-9F01-8394F128DD74}"/>
                  </a:ext>
                </a:extLst>
              </p:cNvPr>
              <p:cNvSpPr/>
              <p:nvPr/>
            </p:nvSpPr>
            <p:spPr>
              <a:xfrm rot="761494">
                <a:off x="1841574" y="1568720"/>
                <a:ext cx="2450558" cy="1986593"/>
              </a:xfrm>
              <a:prstGeom prst="ellipse">
                <a:avLst/>
              </a:prstGeom>
              <a:gradFill>
                <a:gsLst>
                  <a:gs pos="0">
                    <a:schemeClr val="bg1">
                      <a:alpha val="32000"/>
                    </a:schemeClr>
                  </a:gs>
                  <a:gs pos="48000">
                    <a:sysClr val="window" lastClr="FFFFFF">
                      <a:alpha val="0"/>
                    </a:sysClr>
                  </a:gs>
                </a:gsLst>
                <a:lin ang="5400000" scaled="1"/>
              </a:gra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he-IL" sz="1800" b="0" i="0" u="none" strike="noStrike" kern="0" cap="none" spc="0" normalizeH="0" baseline="0" noProof="0" dirty="0">
                    <a:ln>
                      <a:noFill/>
                    </a:ln>
                    <a:solidFill>
                      <a:sysClr val="window" lastClr="FFFFFF"/>
                    </a:solidFill>
                    <a:effectLst/>
                    <a:uLnTx/>
                    <a:uFillTx/>
                    <a:latin typeface="Calibri"/>
                    <a:ea typeface="+mn-ea"/>
                    <a:cs typeface="+mn-cs"/>
                  </a:rPr>
                  <a:t>פנסיה חדשה / פנסיה צוברת</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5" name="Group 28">
              <a:extLst>
                <a:ext uri="{FF2B5EF4-FFF2-40B4-BE49-F238E27FC236}">
                  <a16:creationId xmlns:a16="http://schemas.microsoft.com/office/drawing/2014/main" id="{16804A9C-910E-4CF2-BF16-12E124B8E755}"/>
                </a:ext>
              </a:extLst>
            </p:cNvPr>
            <p:cNvGrpSpPr/>
            <p:nvPr/>
          </p:nvGrpSpPr>
          <p:grpSpPr>
            <a:xfrm rot="987981">
              <a:off x="7103200" y="3013242"/>
              <a:ext cx="1520395" cy="1520395"/>
              <a:chOff x="2061964" y="1628802"/>
              <a:chExt cx="2038628" cy="2038628"/>
            </a:xfrm>
          </p:grpSpPr>
          <p:sp>
            <p:nvSpPr>
              <p:cNvPr id="20" name="Oval 29">
                <a:extLst>
                  <a:ext uri="{FF2B5EF4-FFF2-40B4-BE49-F238E27FC236}">
                    <a16:creationId xmlns:a16="http://schemas.microsoft.com/office/drawing/2014/main" id="{129360EA-9C0E-49CD-BE80-70CB62C10375}"/>
                  </a:ext>
                </a:extLst>
              </p:cNvPr>
              <p:cNvSpPr/>
              <p:nvPr/>
            </p:nvSpPr>
            <p:spPr>
              <a:xfrm>
                <a:off x="2074910" y="1678512"/>
                <a:ext cx="1987064" cy="1931559"/>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nut 6">
                <a:extLst>
                  <a:ext uri="{FF2B5EF4-FFF2-40B4-BE49-F238E27FC236}">
                    <a16:creationId xmlns:a16="http://schemas.microsoft.com/office/drawing/2014/main" id="{545F4D99-C7DE-431C-89AB-61658F714E45}"/>
                  </a:ext>
                </a:extLst>
              </p:cNvPr>
              <p:cNvSpPr/>
              <p:nvPr/>
            </p:nvSpPr>
            <p:spPr>
              <a:xfrm>
                <a:off x="2061964" y="1628802"/>
                <a:ext cx="2038628" cy="2038628"/>
              </a:xfrm>
              <a:prstGeom prst="donut">
                <a:avLst>
                  <a:gd name="adj" fmla="val 4052"/>
                </a:avLst>
              </a:prstGeom>
              <a:solidFill>
                <a:schemeClr val="tx1">
                  <a:lumMod val="75000"/>
                  <a:lumOff val="25000"/>
                </a:schemeClr>
              </a:solidFill>
              <a:ln>
                <a:noFill/>
              </a:ln>
              <a:scene3d>
                <a:camera prst="orthographicFront"/>
                <a:lightRig rig="flat" dir="t"/>
              </a:scene3d>
              <a:sp3d extrusionH="76200" contourW="12700" prstMaterial="metal">
                <a:bevelT w="1358900" h="254000"/>
                <a:extrusionClr>
                  <a:schemeClr val="tx1">
                    <a:lumMod val="50000"/>
                    <a:lumOff val="50000"/>
                  </a:schemeClr>
                </a:extrusionClr>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Oval 31">
                <a:extLst>
                  <a:ext uri="{FF2B5EF4-FFF2-40B4-BE49-F238E27FC236}">
                    <a16:creationId xmlns:a16="http://schemas.microsoft.com/office/drawing/2014/main" id="{FDC0C7A5-CD2F-49F8-AFF1-60BD5680B2D9}"/>
                  </a:ext>
                </a:extLst>
              </p:cNvPr>
              <p:cNvSpPr/>
              <p:nvPr/>
            </p:nvSpPr>
            <p:spPr>
              <a:xfrm rot="761494">
                <a:off x="2168431" y="1682398"/>
                <a:ext cx="1875044" cy="1726887"/>
              </a:xfrm>
              <a:prstGeom prst="ellipse">
                <a:avLst/>
              </a:prstGeom>
              <a:gradFill>
                <a:gsLst>
                  <a:gs pos="0">
                    <a:schemeClr val="bg1">
                      <a:alpha val="32000"/>
                    </a:schemeClr>
                  </a:gs>
                  <a:gs pos="48000">
                    <a:sysClr val="window" lastClr="FFFFFF">
                      <a:alpha val="0"/>
                    </a:sysClr>
                  </a:gs>
                </a:gsLst>
                <a:lin ang="5400000" scaled="1"/>
              </a:gra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he-IL" sz="1800" b="0" i="0" u="none" strike="noStrike" kern="0" cap="none" spc="0" normalizeH="0" baseline="0" noProof="0" dirty="0">
                    <a:ln>
                      <a:noFill/>
                    </a:ln>
                    <a:solidFill>
                      <a:sysClr val="window" lastClr="FFFFFF"/>
                    </a:solidFill>
                    <a:effectLst/>
                    <a:uLnTx/>
                    <a:uFillTx/>
                    <a:latin typeface="Calibri"/>
                    <a:ea typeface="+mn-ea"/>
                    <a:cs typeface="+mn-cs"/>
                  </a:rPr>
                  <a:t>ביטוח מנהלים</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6" name="Group 32">
              <a:extLst>
                <a:ext uri="{FF2B5EF4-FFF2-40B4-BE49-F238E27FC236}">
                  <a16:creationId xmlns:a16="http://schemas.microsoft.com/office/drawing/2014/main" id="{87ABF272-C2A4-45B7-9B81-472D3A59E816}"/>
                </a:ext>
              </a:extLst>
            </p:cNvPr>
            <p:cNvGrpSpPr/>
            <p:nvPr/>
          </p:nvGrpSpPr>
          <p:grpSpPr>
            <a:xfrm rot="987981">
              <a:off x="6509947" y="4615981"/>
              <a:ext cx="1520395" cy="1520395"/>
              <a:chOff x="2061964" y="1628802"/>
              <a:chExt cx="2038628" cy="2038628"/>
            </a:xfrm>
          </p:grpSpPr>
          <p:sp>
            <p:nvSpPr>
              <p:cNvPr id="17" name="Oval 33">
                <a:extLst>
                  <a:ext uri="{FF2B5EF4-FFF2-40B4-BE49-F238E27FC236}">
                    <a16:creationId xmlns:a16="http://schemas.microsoft.com/office/drawing/2014/main" id="{DAF3C395-7D2B-470B-A913-1B1706FFE6BA}"/>
                  </a:ext>
                </a:extLst>
              </p:cNvPr>
              <p:cNvSpPr/>
              <p:nvPr/>
            </p:nvSpPr>
            <p:spPr>
              <a:xfrm>
                <a:off x="2074910" y="1678512"/>
                <a:ext cx="1987064" cy="1931559"/>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nut 6">
                <a:extLst>
                  <a:ext uri="{FF2B5EF4-FFF2-40B4-BE49-F238E27FC236}">
                    <a16:creationId xmlns:a16="http://schemas.microsoft.com/office/drawing/2014/main" id="{C4FFAC7F-059E-45A6-8626-8DC130047110}"/>
                  </a:ext>
                </a:extLst>
              </p:cNvPr>
              <p:cNvSpPr/>
              <p:nvPr/>
            </p:nvSpPr>
            <p:spPr>
              <a:xfrm>
                <a:off x="2061964" y="1628802"/>
                <a:ext cx="2038628" cy="2038628"/>
              </a:xfrm>
              <a:prstGeom prst="donut">
                <a:avLst>
                  <a:gd name="adj" fmla="val 4052"/>
                </a:avLst>
              </a:prstGeom>
              <a:solidFill>
                <a:schemeClr val="tx1">
                  <a:lumMod val="75000"/>
                  <a:lumOff val="25000"/>
                </a:schemeClr>
              </a:solidFill>
              <a:ln>
                <a:noFill/>
              </a:ln>
              <a:scene3d>
                <a:camera prst="orthographicFront"/>
                <a:lightRig rig="flat" dir="t"/>
              </a:scene3d>
              <a:sp3d extrusionH="76200" contourW="12700" prstMaterial="metal">
                <a:bevelT w="1358900" h="254000"/>
                <a:extrusionClr>
                  <a:schemeClr val="tx1">
                    <a:lumMod val="50000"/>
                    <a:lumOff val="50000"/>
                  </a:schemeClr>
                </a:extrusionClr>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Oval 35">
                <a:extLst>
                  <a:ext uri="{FF2B5EF4-FFF2-40B4-BE49-F238E27FC236}">
                    <a16:creationId xmlns:a16="http://schemas.microsoft.com/office/drawing/2014/main" id="{1A2529D4-33B2-4C9C-8D6B-D8000BA1A734}"/>
                  </a:ext>
                </a:extLst>
              </p:cNvPr>
              <p:cNvSpPr/>
              <p:nvPr/>
            </p:nvSpPr>
            <p:spPr>
              <a:xfrm rot="761494">
                <a:off x="2233175" y="1670625"/>
                <a:ext cx="1762203" cy="1816127"/>
              </a:xfrm>
              <a:prstGeom prst="ellipse">
                <a:avLst/>
              </a:prstGeom>
              <a:gradFill>
                <a:gsLst>
                  <a:gs pos="0">
                    <a:schemeClr val="bg1">
                      <a:alpha val="32000"/>
                    </a:schemeClr>
                  </a:gs>
                  <a:gs pos="48000">
                    <a:sysClr val="window" lastClr="FFFFFF">
                      <a:alpha val="0"/>
                    </a:sysClr>
                  </a:gs>
                </a:gsLst>
                <a:lin ang="5400000" scaled="1"/>
              </a:gra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he-IL" sz="1800" b="0" i="0" u="none" strike="noStrike" kern="0" cap="none" spc="0" normalizeH="0" baseline="0" noProof="0" dirty="0">
                    <a:ln>
                      <a:noFill/>
                    </a:ln>
                    <a:solidFill>
                      <a:sysClr val="window" lastClr="FFFFFF"/>
                    </a:solidFill>
                    <a:effectLst/>
                    <a:uLnTx/>
                    <a:uFillTx/>
                    <a:latin typeface="Calibri"/>
                    <a:ea typeface="+mn-ea"/>
                    <a:cs typeface="+mn-cs"/>
                  </a:rPr>
                  <a:t>קופות גמל</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sp>
        <p:nvSpPr>
          <p:cNvPr id="39" name="אליפסה 38">
            <a:hlinkClick r:id="rId3" action="ppaction://hlinksldjump"/>
            <a:extLst>
              <a:ext uri="{FF2B5EF4-FFF2-40B4-BE49-F238E27FC236}">
                <a16:creationId xmlns:a16="http://schemas.microsoft.com/office/drawing/2014/main" id="{67392782-02B3-4516-AB1C-331944B5A23B}"/>
              </a:ext>
            </a:extLst>
          </p:cNvPr>
          <p:cNvSpPr/>
          <p:nvPr/>
        </p:nvSpPr>
        <p:spPr>
          <a:xfrm>
            <a:off x="2947538" y="2473454"/>
            <a:ext cx="1987698" cy="182666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0" name="אליפסה 39">
            <a:hlinkClick r:id="rId3" action="ppaction://hlinksldjump"/>
            <a:extLst>
              <a:ext uri="{FF2B5EF4-FFF2-40B4-BE49-F238E27FC236}">
                <a16:creationId xmlns:a16="http://schemas.microsoft.com/office/drawing/2014/main" id="{69A316C2-9CD3-41A7-9036-EB14A5CC9796}"/>
              </a:ext>
            </a:extLst>
          </p:cNvPr>
          <p:cNvSpPr/>
          <p:nvPr/>
        </p:nvSpPr>
        <p:spPr>
          <a:xfrm>
            <a:off x="4407514" y="1051551"/>
            <a:ext cx="1987698" cy="182666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1" name="אליפסה 40">
            <a:hlinkClick r:id="rId4" action="ppaction://hlinksldjump"/>
            <a:extLst>
              <a:ext uri="{FF2B5EF4-FFF2-40B4-BE49-F238E27FC236}">
                <a16:creationId xmlns:a16="http://schemas.microsoft.com/office/drawing/2014/main" id="{EB9BE24B-105B-4437-B6B8-A6771D55B4B4}"/>
              </a:ext>
            </a:extLst>
          </p:cNvPr>
          <p:cNvSpPr/>
          <p:nvPr/>
        </p:nvSpPr>
        <p:spPr>
          <a:xfrm>
            <a:off x="6538680" y="1273798"/>
            <a:ext cx="1987698" cy="182666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2" name="אליפסה 41">
            <a:hlinkClick r:id="rId5" action="ppaction://hlinksldjump"/>
            <a:extLst>
              <a:ext uri="{FF2B5EF4-FFF2-40B4-BE49-F238E27FC236}">
                <a16:creationId xmlns:a16="http://schemas.microsoft.com/office/drawing/2014/main" id="{9B322305-C8C8-4BB3-9137-4EE51F4C0171}"/>
              </a:ext>
            </a:extLst>
          </p:cNvPr>
          <p:cNvSpPr/>
          <p:nvPr/>
        </p:nvSpPr>
        <p:spPr>
          <a:xfrm>
            <a:off x="7529873" y="2982363"/>
            <a:ext cx="1987698" cy="182666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3" name="אליפסה 42">
            <a:hlinkClick r:id="rId3" action="ppaction://hlinksldjump"/>
            <a:extLst>
              <a:ext uri="{FF2B5EF4-FFF2-40B4-BE49-F238E27FC236}">
                <a16:creationId xmlns:a16="http://schemas.microsoft.com/office/drawing/2014/main" id="{4CA26775-83C2-46F9-9094-AB92EDC887AE}"/>
              </a:ext>
            </a:extLst>
          </p:cNvPr>
          <p:cNvSpPr/>
          <p:nvPr/>
        </p:nvSpPr>
        <p:spPr>
          <a:xfrm>
            <a:off x="6834093" y="4872873"/>
            <a:ext cx="1987698" cy="182666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334042643"/>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4">
            <a:extLst>
              <a:ext uri="{FF2B5EF4-FFF2-40B4-BE49-F238E27FC236}">
                <a16:creationId xmlns:a16="http://schemas.microsoft.com/office/drawing/2014/main" id="{55CA7238-6AA9-4A0D-A4A0-F61F072AB9B0}"/>
              </a:ext>
            </a:extLst>
          </p:cNvPr>
          <p:cNvSpPr txBox="1">
            <a:spLocks/>
          </p:cNvSpPr>
          <p:nvPr/>
        </p:nvSpPr>
        <p:spPr>
          <a:xfrm>
            <a:off x="2" y="102636"/>
            <a:ext cx="11720222" cy="751397"/>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3600" kern="1200" spc="1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he-IL" sz="4400" dirty="0"/>
              <a:t>מכשירי החיסכון השונים – פנסיה תקציבית</a:t>
            </a:r>
          </a:p>
        </p:txBody>
      </p:sp>
      <p:cxnSp>
        <p:nvCxnSpPr>
          <p:cNvPr id="4" name="מחבר ישר 3">
            <a:extLst>
              <a:ext uri="{FF2B5EF4-FFF2-40B4-BE49-F238E27FC236}">
                <a16:creationId xmlns:a16="http://schemas.microsoft.com/office/drawing/2014/main" id="{11743231-9E33-421D-AB36-17D1984D1BBD}"/>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מלבן 1">
            <a:extLst>
              <a:ext uri="{FF2B5EF4-FFF2-40B4-BE49-F238E27FC236}">
                <a16:creationId xmlns:a16="http://schemas.microsoft.com/office/drawing/2014/main" id="{41FD2A49-D5E2-4948-883D-EA9784B82822}"/>
              </a:ext>
            </a:extLst>
          </p:cNvPr>
          <p:cNvSpPr/>
          <p:nvPr/>
        </p:nvSpPr>
        <p:spPr>
          <a:xfrm>
            <a:off x="0" y="1024220"/>
            <a:ext cx="12192000" cy="5909438"/>
          </a:xfrm>
          <a:prstGeom prst="rect">
            <a:avLst/>
          </a:prstGeom>
        </p:spPr>
        <p:txBody>
          <a:bodyPr wrap="square">
            <a:spAutoFit/>
          </a:bodyPr>
          <a:lstStyle/>
          <a:p>
            <a:pPr algn="ctr">
              <a:lnSpc>
                <a:spcPct val="150000"/>
              </a:lnSpc>
            </a:pPr>
            <a:r>
              <a:rPr lang="he-IL" sz="3600" b="1" dirty="0">
                <a:solidFill>
                  <a:schemeClr val="bg2">
                    <a:lumMod val="25000"/>
                    <a:lumOff val="75000"/>
                  </a:schemeClr>
                </a:solidFill>
              </a:rPr>
              <a:t>מה היא פנסיה תקציבית?</a:t>
            </a:r>
          </a:p>
          <a:p>
            <a:pPr algn="ctr">
              <a:lnSpc>
                <a:spcPct val="150000"/>
              </a:lnSpc>
            </a:pPr>
            <a:r>
              <a:rPr lang="he-IL" sz="2800" dirty="0"/>
              <a:t>פנסיה תקציבית, היא פנסיה המשולמת מתוך תקציב המעסיק לגמלאי העסק.</a:t>
            </a:r>
          </a:p>
          <a:p>
            <a:pPr algn="ctr">
              <a:lnSpc>
                <a:spcPct val="150000"/>
              </a:lnSpc>
            </a:pPr>
            <a:r>
              <a:rPr lang="he-IL" sz="2800" dirty="0"/>
              <a:t>    במערכת הציבורית עובדים שהצטרפו עד סוף 2002(לא כולם). </a:t>
            </a:r>
          </a:p>
          <a:p>
            <a:pPr>
              <a:lnSpc>
                <a:spcPct val="150000"/>
              </a:lnSpc>
            </a:pPr>
            <a:endParaRPr lang="he-IL" sz="2400" b="1" dirty="0"/>
          </a:p>
          <a:p>
            <a:pPr algn="ctr">
              <a:lnSpc>
                <a:spcPct val="150000"/>
              </a:lnSpc>
            </a:pPr>
            <a:r>
              <a:rPr lang="he-IL" sz="3600" b="1" dirty="0">
                <a:solidFill>
                  <a:schemeClr val="bg2">
                    <a:lumMod val="25000"/>
                    <a:lumOff val="75000"/>
                  </a:schemeClr>
                </a:solidFill>
              </a:rPr>
              <a:t>איך זה עובד?</a:t>
            </a:r>
          </a:p>
          <a:p>
            <a:pPr algn="ctr">
              <a:lnSpc>
                <a:spcPct val="150000"/>
              </a:lnSpc>
            </a:pPr>
            <a:r>
              <a:rPr lang="he-IL" sz="2800" dirty="0"/>
              <a:t>על כל שנת עבודה, העובד צובר תוספת של 2% עד לתשלום מקסימלי </a:t>
            </a:r>
          </a:p>
          <a:p>
            <a:pPr algn="ctr">
              <a:lnSpc>
                <a:spcPct val="150000"/>
              </a:lnSpc>
            </a:pPr>
            <a:r>
              <a:rPr lang="he-IL" sz="2800" dirty="0"/>
              <a:t>של 70%  מהשכר הקובע.</a:t>
            </a:r>
          </a:p>
          <a:p>
            <a:pPr algn="ctr">
              <a:lnSpc>
                <a:spcPct val="150000"/>
              </a:lnSpc>
            </a:pPr>
            <a:r>
              <a:rPr lang="he-IL" sz="2800" dirty="0"/>
              <a:t>ברוב המקרים, למעט הסכמים מיוחדים תוך  35 שנות וותק מגיעים לתשלום מקסימלי.</a:t>
            </a:r>
          </a:p>
          <a:p>
            <a:pPr>
              <a:lnSpc>
                <a:spcPct val="150000"/>
              </a:lnSpc>
            </a:pPr>
            <a:endParaRPr lang="he-IL" b="1" dirty="0"/>
          </a:p>
        </p:txBody>
      </p:sp>
      <p:sp>
        <p:nvSpPr>
          <p:cNvPr id="5" name="מלבן: פינות מעוגלות 4">
            <a:extLst>
              <a:ext uri="{FF2B5EF4-FFF2-40B4-BE49-F238E27FC236}">
                <a16:creationId xmlns:a16="http://schemas.microsoft.com/office/drawing/2014/main" id="{83B24FD0-5279-4853-B762-E518BCDC5CF7}"/>
              </a:ext>
            </a:extLst>
          </p:cNvPr>
          <p:cNvSpPr/>
          <p:nvPr/>
        </p:nvSpPr>
        <p:spPr>
          <a:xfrm>
            <a:off x="0" y="0"/>
            <a:ext cx="12115800" cy="67553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187642575"/>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99"/>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99"/>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99"/>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999"/>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999"/>
                                          </p:stCondLst>
                                        </p:cTn>
                                        <p:tgtEl>
                                          <p:spTgt spid="2">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999"/>
                                          </p:stCondLst>
                                        </p:cTn>
                                        <p:tgtEl>
                                          <p:spTgt spid="2">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999"/>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4">
            <a:extLst>
              <a:ext uri="{FF2B5EF4-FFF2-40B4-BE49-F238E27FC236}">
                <a16:creationId xmlns:a16="http://schemas.microsoft.com/office/drawing/2014/main" id="{55CA7238-6AA9-4A0D-A4A0-F61F072AB9B0}"/>
              </a:ext>
            </a:extLst>
          </p:cNvPr>
          <p:cNvSpPr txBox="1">
            <a:spLocks/>
          </p:cNvSpPr>
          <p:nvPr/>
        </p:nvSpPr>
        <p:spPr>
          <a:xfrm>
            <a:off x="2" y="102636"/>
            <a:ext cx="11720222" cy="751397"/>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3600" kern="1200" spc="1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he-IL" sz="4400" dirty="0"/>
              <a:t>מכשירי החיסכון השונים – פנסיה תקציבית</a:t>
            </a:r>
          </a:p>
        </p:txBody>
      </p:sp>
      <p:cxnSp>
        <p:nvCxnSpPr>
          <p:cNvPr id="4" name="מחבר ישר 3">
            <a:extLst>
              <a:ext uri="{FF2B5EF4-FFF2-40B4-BE49-F238E27FC236}">
                <a16:creationId xmlns:a16="http://schemas.microsoft.com/office/drawing/2014/main" id="{11743231-9E33-421D-AB36-17D1984D1BBD}"/>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מלבן 1">
            <a:extLst>
              <a:ext uri="{FF2B5EF4-FFF2-40B4-BE49-F238E27FC236}">
                <a16:creationId xmlns:a16="http://schemas.microsoft.com/office/drawing/2014/main" id="{41FD2A49-D5E2-4948-883D-EA9784B82822}"/>
              </a:ext>
            </a:extLst>
          </p:cNvPr>
          <p:cNvSpPr/>
          <p:nvPr/>
        </p:nvSpPr>
        <p:spPr>
          <a:xfrm>
            <a:off x="0" y="1024220"/>
            <a:ext cx="12192000" cy="5940216"/>
          </a:xfrm>
          <a:prstGeom prst="rect">
            <a:avLst/>
          </a:prstGeom>
        </p:spPr>
        <p:txBody>
          <a:bodyPr wrap="square">
            <a:spAutoFit/>
          </a:bodyPr>
          <a:lstStyle/>
          <a:p>
            <a:pPr algn="ctr">
              <a:lnSpc>
                <a:spcPct val="150000"/>
              </a:lnSpc>
            </a:pPr>
            <a:r>
              <a:rPr lang="he-IL" sz="3600" b="1" dirty="0">
                <a:solidFill>
                  <a:schemeClr val="bg2">
                    <a:lumMod val="25000"/>
                    <a:lumOff val="75000"/>
                  </a:schemeClr>
                </a:solidFill>
              </a:rPr>
              <a:t>שאלה: מה קורה אם עברתי 35 שנות וותק או שהגעתי ל70% והמשכתי לעבוד ?</a:t>
            </a:r>
          </a:p>
          <a:p>
            <a:pPr algn="ctr">
              <a:lnSpc>
                <a:spcPct val="150000"/>
              </a:lnSpc>
            </a:pPr>
            <a:r>
              <a:rPr lang="he-IL" sz="2800" dirty="0"/>
              <a:t>במקרה כזה יהיה תשלום פיצויים על כל שנת וותק נוספת בגובה השכר הקובע.</a:t>
            </a:r>
          </a:p>
          <a:p>
            <a:pPr algn="ctr"/>
            <a:endParaRPr lang="he-IL" sz="4000" b="1" u="sng" dirty="0">
              <a:solidFill>
                <a:schemeClr val="bg2">
                  <a:lumMod val="25000"/>
                  <a:lumOff val="75000"/>
                </a:schemeClr>
              </a:solidFill>
            </a:endParaRPr>
          </a:p>
          <a:p>
            <a:pPr algn="ctr"/>
            <a:r>
              <a:rPr lang="he-IL" sz="3600" b="1" dirty="0">
                <a:solidFill>
                  <a:schemeClr val="bg2">
                    <a:lumMod val="25000"/>
                    <a:lumOff val="75000"/>
                  </a:schemeClr>
                </a:solidFill>
              </a:rPr>
              <a:t>מהו שכר קובע?</a:t>
            </a:r>
          </a:p>
          <a:p>
            <a:pPr algn="ctr"/>
            <a:endParaRPr lang="he-IL" sz="2800" b="1" dirty="0"/>
          </a:p>
          <a:p>
            <a:pPr algn="ctr"/>
            <a:r>
              <a:rPr lang="he-IL" sz="2800" b="1" dirty="0"/>
              <a:t>יסוד משולב + תוספות</a:t>
            </a:r>
          </a:p>
          <a:p>
            <a:pPr algn="ctr"/>
            <a:r>
              <a:rPr lang="he-IL" sz="2800" dirty="0">
                <a:solidFill>
                  <a:srgbClr val="FFC000"/>
                </a:solidFill>
              </a:rPr>
              <a:t>הפרשות לתקציבית</a:t>
            </a:r>
          </a:p>
          <a:p>
            <a:pPr algn="ctr">
              <a:lnSpc>
                <a:spcPct val="150000"/>
              </a:lnSpc>
            </a:pPr>
            <a:endParaRPr lang="he-IL" sz="2800" dirty="0"/>
          </a:p>
          <a:p>
            <a:pPr>
              <a:lnSpc>
                <a:spcPct val="150000"/>
              </a:lnSpc>
            </a:pPr>
            <a:endParaRPr lang="he-IL" b="1" dirty="0"/>
          </a:p>
        </p:txBody>
      </p:sp>
    </p:spTree>
    <p:extLst>
      <p:ext uri="{BB962C8B-B14F-4D97-AF65-F5344CB8AC3E}">
        <p14:creationId xmlns:p14="http://schemas.microsoft.com/office/powerpoint/2010/main" val="3126843545"/>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99"/>
                                          </p:stCondLst>
                                        </p:cTn>
                                        <p:tgtEl>
                                          <p:spTgt spid="2">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999"/>
                                          </p:stCondLst>
                                        </p:cTn>
                                        <p:tgtEl>
                                          <p:spTgt spid="2">
                                            <p:txEl>
                                              <p:pRg st="1" end="1"/>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999"/>
                                          </p:stCondLst>
                                        </p:cTn>
                                        <p:tgtEl>
                                          <p:spTgt spid="2">
                                            <p:txEl>
                                              <p:pRg st="3" end="3"/>
                                            </p:txEl>
                                          </p:spTgt>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999"/>
                                          </p:stCondLst>
                                        </p:cTn>
                                        <p:tgtEl>
                                          <p:spTgt spid="2">
                                            <p:txEl>
                                              <p:pRg st="5" end="5"/>
                                            </p:txEl>
                                          </p:spTgt>
                                        </p:tgtEl>
                                        <p:attrNameLst>
                                          <p:attrName>style.visibility</p:attrName>
                                        </p:attrNameLst>
                                      </p:cBhvr>
                                      <p:to>
                                        <p:strVal val="visible"/>
                                      </p:to>
                                    </p:set>
                                  </p:childTnLst>
                                </p:cTn>
                              </p:par>
                            </p:childTnLst>
                          </p:cTn>
                        </p:par>
                        <p:par>
                          <p:cTn id="17" fill="hold">
                            <p:stCondLst>
                              <p:cond delay="2000"/>
                            </p:stCondLst>
                            <p:childTnLst>
                              <p:par>
                                <p:cTn id="18" presetID="1" presetClass="entr" presetSubtype="0" fill="hold" grpId="0" nodeType="afterEffect">
                                  <p:stCondLst>
                                    <p:cond delay="0"/>
                                  </p:stCondLst>
                                  <p:childTnLst>
                                    <p:set>
                                      <p:cBhvr>
                                        <p:cTn id="19" dur="1" fill="hold">
                                          <p:stCondLst>
                                            <p:cond delay="1749"/>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F61F3ED-64F3-46EC-A7F7-D51D861F209A}"/>
              </a:ext>
            </a:extLst>
          </p:cNvPr>
          <p:cNvSpPr>
            <a:spLocks noGrp="1"/>
          </p:cNvSpPr>
          <p:nvPr>
            <p:ph type="title"/>
          </p:nvPr>
        </p:nvSpPr>
        <p:spPr>
          <a:xfrm>
            <a:off x="2425739" y="2420888"/>
            <a:ext cx="9144001" cy="1371600"/>
          </a:xfrm>
        </p:spPr>
        <p:txBody>
          <a:bodyPr/>
          <a:lstStyle/>
          <a:p>
            <a:r>
              <a:rPr lang="he-IL" b="1" dirty="0">
                <a:solidFill>
                  <a:schemeClr val="bg2">
                    <a:lumMod val="25000"/>
                    <a:lumOff val="75000"/>
                  </a:schemeClr>
                </a:solidFill>
              </a:rPr>
              <a:t>איך זה נראה בתלוש?</a:t>
            </a:r>
            <a:br>
              <a:rPr lang="he-IL" b="1" dirty="0">
                <a:solidFill>
                  <a:schemeClr val="bg2">
                    <a:lumMod val="25000"/>
                    <a:lumOff val="75000"/>
                  </a:schemeClr>
                </a:solidFill>
              </a:rPr>
            </a:br>
            <a:endParaRPr lang="he-IL" dirty="0"/>
          </a:p>
        </p:txBody>
      </p:sp>
      <p:pic>
        <p:nvPicPr>
          <p:cNvPr id="8" name="תמונה 7" descr="תמונה שמכילה צילום מסך&#10;&#10;תיאור שנוצר ברמת מהימנות גבוהה מאוד">
            <a:extLst>
              <a:ext uri="{FF2B5EF4-FFF2-40B4-BE49-F238E27FC236}">
                <a16:creationId xmlns:a16="http://schemas.microsoft.com/office/drawing/2014/main" id="{389D337C-F08D-44D1-A578-F42BB51BC5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9" y="-20936"/>
            <a:ext cx="5551486" cy="6878935"/>
          </a:xfrm>
          <a:prstGeom prst="rect">
            <a:avLst/>
          </a:prstGeom>
        </p:spPr>
      </p:pic>
      <p:sp>
        <p:nvSpPr>
          <p:cNvPr id="3" name="מלבן: פינות מעוגלות 2">
            <a:extLst>
              <a:ext uri="{FF2B5EF4-FFF2-40B4-BE49-F238E27FC236}">
                <a16:creationId xmlns:a16="http://schemas.microsoft.com/office/drawing/2014/main" id="{35B3F100-800F-4D64-9E1D-F75EF68C8E1C}"/>
              </a:ext>
            </a:extLst>
          </p:cNvPr>
          <p:cNvSpPr/>
          <p:nvPr/>
        </p:nvSpPr>
        <p:spPr>
          <a:xfrm>
            <a:off x="3438525" y="1371600"/>
            <a:ext cx="676275" cy="20955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מלבן: פינות מעוגלות 4">
            <a:extLst>
              <a:ext uri="{FF2B5EF4-FFF2-40B4-BE49-F238E27FC236}">
                <a16:creationId xmlns:a16="http://schemas.microsoft.com/office/drawing/2014/main" id="{4D8B87A5-8114-468D-A692-3E55FF307210}"/>
              </a:ext>
            </a:extLst>
          </p:cNvPr>
          <p:cNvSpPr/>
          <p:nvPr/>
        </p:nvSpPr>
        <p:spPr>
          <a:xfrm>
            <a:off x="2425739" y="2571750"/>
            <a:ext cx="946111" cy="18097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לבן: פינות מעוגלות 5">
            <a:extLst>
              <a:ext uri="{FF2B5EF4-FFF2-40B4-BE49-F238E27FC236}">
                <a16:creationId xmlns:a16="http://schemas.microsoft.com/office/drawing/2014/main" id="{704FEEE2-59A8-48DB-8517-307D907DB2B9}"/>
              </a:ext>
            </a:extLst>
          </p:cNvPr>
          <p:cNvSpPr/>
          <p:nvPr/>
        </p:nvSpPr>
        <p:spPr>
          <a:xfrm>
            <a:off x="3371850" y="2457450"/>
            <a:ext cx="142875" cy="18097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755627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5DBAB190-3069-4066-9DA1-25C392BEB9C2}"/>
              </a:ext>
            </a:extLst>
          </p:cNvPr>
          <p:cNvSpPr>
            <a:spLocks noGrp="1"/>
          </p:cNvSpPr>
          <p:nvPr>
            <p:ph type="title"/>
          </p:nvPr>
        </p:nvSpPr>
        <p:spPr>
          <a:xfrm>
            <a:off x="6363478" y="102636"/>
            <a:ext cx="5300602" cy="751397"/>
          </a:xfrm>
        </p:spPr>
        <p:txBody>
          <a:bodyPr>
            <a:noAutofit/>
          </a:bodyPr>
          <a:lstStyle/>
          <a:p>
            <a:r>
              <a:rPr lang="he-IL" sz="4400" dirty="0"/>
              <a:t>קצת עלינו</a:t>
            </a:r>
          </a:p>
        </p:txBody>
      </p:sp>
      <p:cxnSp>
        <p:nvCxnSpPr>
          <p:cNvPr id="9" name="מחבר ישר 8">
            <a:extLst>
              <a:ext uri="{FF2B5EF4-FFF2-40B4-BE49-F238E27FC236}">
                <a16:creationId xmlns:a16="http://schemas.microsoft.com/office/drawing/2014/main" id="{60F42B50-CB47-4EAF-A815-9767638E5E56}"/>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תיבת טקסט 6">
            <a:extLst>
              <a:ext uri="{FF2B5EF4-FFF2-40B4-BE49-F238E27FC236}">
                <a16:creationId xmlns:a16="http://schemas.microsoft.com/office/drawing/2014/main" id="{DC4C3320-7080-4AF3-9B89-1C282969B680}"/>
              </a:ext>
            </a:extLst>
          </p:cNvPr>
          <p:cNvSpPr txBox="1"/>
          <p:nvPr/>
        </p:nvSpPr>
        <p:spPr>
          <a:xfrm>
            <a:off x="8083296" y="2917603"/>
            <a:ext cx="3882956" cy="3693319"/>
          </a:xfrm>
          <a:prstGeom prst="rect">
            <a:avLst/>
          </a:prstGeom>
          <a:noFill/>
        </p:spPr>
        <p:txBody>
          <a:bodyPr wrap="square" rtlCol="1">
            <a:spAutoFit/>
          </a:bodyPr>
          <a:lstStyle/>
          <a:p>
            <a:r>
              <a:rPr lang="he-IL" dirty="0"/>
              <a:t>רן כדורי</a:t>
            </a:r>
          </a:p>
          <a:p>
            <a:r>
              <a:rPr lang="he-IL" dirty="0"/>
              <a:t>מתכנן פיננסי בכיר</a:t>
            </a:r>
          </a:p>
          <a:p>
            <a:endParaRPr lang="he-IL" dirty="0"/>
          </a:p>
          <a:p>
            <a:r>
              <a:rPr lang="he-IL" dirty="0"/>
              <a:t>לרן ניסיון של למעלה מעשור בתפקידי שיווק ניהול והדרכה בענף הביטוח. רן שימש כמנהל פיתוח עסקי וכמנהל מכירות בשתיים מחמשת חברות הביטוח המובילות והגדולות בענף. רן בעל בתואר ראשון בהיסטוריה צבאית ותואר שני </a:t>
            </a:r>
            <a:r>
              <a:rPr lang="en-US" dirty="0"/>
              <a:t>M.B.A</a:t>
            </a:r>
            <a:r>
              <a:rPr lang="he-IL" dirty="0"/>
              <a:t> במנהל עסקים התמחות בשיווק, לימודי פרישה וביטוח ימי, וכן בעל רישיון סוכן ביטוח מורשה בענף ביטוח החיים וענף ביטוח כללי.</a:t>
            </a:r>
            <a:endParaRPr lang="en-US" dirty="0"/>
          </a:p>
        </p:txBody>
      </p:sp>
      <p:pic>
        <p:nvPicPr>
          <p:cNvPr id="3" name="תמונה 2">
            <a:extLst>
              <a:ext uri="{FF2B5EF4-FFF2-40B4-BE49-F238E27FC236}">
                <a16:creationId xmlns:a16="http://schemas.microsoft.com/office/drawing/2014/main" id="{033EEE9D-D65F-4804-A005-78F42DCB91C9}"/>
              </a:ext>
            </a:extLst>
          </p:cNvPr>
          <p:cNvPicPr>
            <a:picLocks noChangeAspect="1"/>
          </p:cNvPicPr>
          <p:nvPr/>
        </p:nvPicPr>
        <p:blipFill>
          <a:blip r:embed="rId3"/>
          <a:stretch>
            <a:fillRect/>
          </a:stretch>
        </p:blipFill>
        <p:spPr>
          <a:xfrm>
            <a:off x="5306856" y="1071611"/>
            <a:ext cx="1785143" cy="1699017"/>
          </a:xfrm>
          <a:prstGeom prst="rect">
            <a:avLst/>
          </a:prstGeom>
        </p:spPr>
      </p:pic>
      <p:pic>
        <p:nvPicPr>
          <p:cNvPr id="4" name="תמונה 3">
            <a:extLst>
              <a:ext uri="{FF2B5EF4-FFF2-40B4-BE49-F238E27FC236}">
                <a16:creationId xmlns:a16="http://schemas.microsoft.com/office/drawing/2014/main" id="{1A5BA53D-F841-4FB5-95EC-86D5B042D395}"/>
              </a:ext>
            </a:extLst>
          </p:cNvPr>
          <p:cNvPicPr>
            <a:picLocks noChangeAspect="1"/>
          </p:cNvPicPr>
          <p:nvPr/>
        </p:nvPicPr>
        <p:blipFill>
          <a:blip r:embed="rId4"/>
          <a:stretch>
            <a:fillRect/>
          </a:stretch>
        </p:blipFill>
        <p:spPr>
          <a:xfrm>
            <a:off x="9368856" y="1071611"/>
            <a:ext cx="1785143" cy="1699017"/>
          </a:xfrm>
          <a:prstGeom prst="rect">
            <a:avLst/>
          </a:prstGeom>
        </p:spPr>
      </p:pic>
      <p:sp>
        <p:nvSpPr>
          <p:cNvPr id="10" name="תיבת טקסט 9">
            <a:extLst>
              <a:ext uri="{FF2B5EF4-FFF2-40B4-BE49-F238E27FC236}">
                <a16:creationId xmlns:a16="http://schemas.microsoft.com/office/drawing/2014/main" id="{BDE18567-BDBC-4F5E-AAFC-F3E71FD90757}"/>
              </a:ext>
            </a:extLst>
          </p:cNvPr>
          <p:cNvSpPr txBox="1"/>
          <p:nvPr/>
        </p:nvSpPr>
        <p:spPr>
          <a:xfrm>
            <a:off x="4389120" y="3016846"/>
            <a:ext cx="3379535" cy="2862322"/>
          </a:xfrm>
          <a:prstGeom prst="rect">
            <a:avLst/>
          </a:prstGeom>
          <a:noFill/>
        </p:spPr>
        <p:txBody>
          <a:bodyPr wrap="square" rtlCol="1" anchor="t">
            <a:spAutoFit/>
          </a:bodyPr>
          <a:lstStyle/>
          <a:p>
            <a:r>
              <a:rPr lang="he-IL" dirty="0"/>
              <a:t>רפאל אלפי</a:t>
            </a:r>
          </a:p>
          <a:p>
            <a:r>
              <a:rPr lang="he-IL" dirty="0"/>
              <a:t>מתכנן פיננסי בכיר</a:t>
            </a:r>
          </a:p>
          <a:p>
            <a:endParaRPr lang="he-IL" dirty="0"/>
          </a:p>
          <a:p>
            <a:r>
              <a:rPr lang="he-IL" dirty="0">
                <a:cs typeface="Gisha"/>
              </a:rPr>
              <a:t>לרפאל ניסיון של מעלה לעשור בענף הביטוח כסוכן ומרצה בתחום הפנסיוני ופרישה לגמלאות. רפאל מחזיק ברישיון סוכן מורשה בענף הפנסיוני ומתמחה בתחום ההסדרים הפנסיונים של עובדי מדינה. </a:t>
            </a:r>
          </a:p>
        </p:txBody>
      </p:sp>
      <p:pic>
        <p:nvPicPr>
          <p:cNvPr id="2" name="תמונה 1">
            <a:extLst>
              <a:ext uri="{FF2B5EF4-FFF2-40B4-BE49-F238E27FC236}">
                <a16:creationId xmlns:a16="http://schemas.microsoft.com/office/drawing/2014/main" id="{0D0F4CF7-D84B-43F6-AE66-96BB7B46DDD7}"/>
              </a:ext>
            </a:extLst>
          </p:cNvPr>
          <p:cNvPicPr>
            <a:picLocks noChangeAspect="1"/>
          </p:cNvPicPr>
          <p:nvPr/>
        </p:nvPicPr>
        <p:blipFill>
          <a:blip r:embed="rId5"/>
          <a:stretch>
            <a:fillRect/>
          </a:stretch>
        </p:blipFill>
        <p:spPr>
          <a:xfrm>
            <a:off x="1170432" y="1057332"/>
            <a:ext cx="1639865" cy="1727573"/>
          </a:xfrm>
          <a:prstGeom prst="rect">
            <a:avLst/>
          </a:prstGeom>
        </p:spPr>
      </p:pic>
      <p:sp>
        <p:nvSpPr>
          <p:cNvPr id="6" name="מלבן 5">
            <a:extLst>
              <a:ext uri="{FF2B5EF4-FFF2-40B4-BE49-F238E27FC236}">
                <a16:creationId xmlns:a16="http://schemas.microsoft.com/office/drawing/2014/main" id="{C4974E98-7532-4341-BD52-0005D253A99E}"/>
              </a:ext>
            </a:extLst>
          </p:cNvPr>
          <p:cNvSpPr/>
          <p:nvPr/>
        </p:nvSpPr>
        <p:spPr>
          <a:xfrm>
            <a:off x="144914" y="3008307"/>
            <a:ext cx="4086885" cy="2790508"/>
          </a:xfrm>
          <a:prstGeom prst="rect">
            <a:avLst/>
          </a:prstGeom>
        </p:spPr>
        <p:txBody>
          <a:bodyPr wrap="square">
            <a:spAutoFit/>
          </a:bodyPr>
          <a:lstStyle/>
          <a:p>
            <a:pPr algn="just">
              <a:spcAft>
                <a:spcPts val="800"/>
              </a:spcAft>
            </a:pPr>
            <a:r>
              <a:rPr lang="he-IL" dirty="0">
                <a:cs typeface="Gisha"/>
              </a:rPr>
              <a:t>ויקטוריה </a:t>
            </a:r>
            <a:r>
              <a:rPr lang="he-IL" dirty="0" err="1">
                <a:cs typeface="Gisha"/>
              </a:rPr>
              <a:t>גוניק</a:t>
            </a:r>
            <a:endParaRPr lang="he-IL" dirty="0">
              <a:cs typeface="Gisha"/>
            </a:endParaRPr>
          </a:p>
          <a:p>
            <a:pPr algn="just">
              <a:spcAft>
                <a:spcPts val="800"/>
              </a:spcAft>
            </a:pPr>
            <a:r>
              <a:rPr lang="he-IL" dirty="0">
                <a:cs typeface="Gisha"/>
              </a:rPr>
              <a:t>מתכננת פיננסית בכירה</a:t>
            </a:r>
          </a:p>
          <a:p>
            <a:pPr algn="just">
              <a:spcAft>
                <a:spcPts val="800"/>
              </a:spcAft>
            </a:pPr>
            <a:r>
              <a:rPr lang="he-IL" dirty="0" err="1">
                <a:cs typeface="Gisha"/>
              </a:rPr>
              <a:t>לויקטוריה</a:t>
            </a:r>
            <a:r>
              <a:rPr lang="he-IL" dirty="0">
                <a:cs typeface="Gisha"/>
              </a:rPr>
              <a:t> ניסיון של 16 שנים בהובלת כנסים בתחום הפיננסי והפנסיוני. ויקטוריה מחזיקה ברישיון סוכנת מורשה בענף הפנסיוני ובעלת תואר ראשון בכלכלה וניהול ותואר שני </a:t>
            </a:r>
            <a:r>
              <a:rPr lang="en-US" dirty="0">
                <a:cs typeface="Gisha"/>
              </a:rPr>
              <a:t>MBA</a:t>
            </a:r>
            <a:r>
              <a:rPr lang="he-IL" dirty="0">
                <a:cs typeface="Gisha"/>
              </a:rPr>
              <a:t> במנהל עסקים ומימון מאוניברסיטת בן גוריון, מומחית בתחום מיסוי פרישה ומיסוי קופות גמל.</a:t>
            </a:r>
            <a:endParaRPr lang="en-US" dirty="0">
              <a:cs typeface="Gisha"/>
            </a:endParaRPr>
          </a:p>
        </p:txBody>
      </p:sp>
    </p:spTree>
    <p:extLst>
      <p:ext uri="{BB962C8B-B14F-4D97-AF65-F5344CB8AC3E}">
        <p14:creationId xmlns:p14="http://schemas.microsoft.com/office/powerpoint/2010/main" val="3598394054"/>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4108ACDD-EB7E-46E0-9A6A-22AE404F162A}"/>
              </a:ext>
            </a:extLst>
          </p:cNvPr>
          <p:cNvPicPr>
            <a:picLocks noChangeAspect="1"/>
          </p:cNvPicPr>
          <p:nvPr/>
        </p:nvPicPr>
        <p:blipFill>
          <a:blip r:embed="rId3"/>
          <a:stretch>
            <a:fillRect/>
          </a:stretch>
        </p:blipFill>
        <p:spPr>
          <a:xfrm>
            <a:off x="742951" y="23403"/>
            <a:ext cx="10311504" cy="5443948"/>
          </a:xfrm>
          <a:prstGeom prst="rect">
            <a:avLst/>
          </a:prstGeom>
        </p:spPr>
      </p:pic>
      <p:sp>
        <p:nvSpPr>
          <p:cNvPr id="9" name="תיבת טקסט 8">
            <a:extLst>
              <a:ext uri="{FF2B5EF4-FFF2-40B4-BE49-F238E27FC236}">
                <a16:creationId xmlns:a16="http://schemas.microsoft.com/office/drawing/2014/main" id="{EEDBC9A8-F932-4289-A96F-85F9536FFD69}"/>
              </a:ext>
            </a:extLst>
          </p:cNvPr>
          <p:cNvSpPr txBox="1"/>
          <p:nvPr/>
        </p:nvSpPr>
        <p:spPr>
          <a:xfrm>
            <a:off x="742951" y="5743575"/>
            <a:ext cx="10820399" cy="523220"/>
          </a:xfrm>
          <a:prstGeom prst="rect">
            <a:avLst/>
          </a:prstGeom>
          <a:noFill/>
        </p:spPr>
        <p:txBody>
          <a:bodyPr wrap="square" rtlCol="1">
            <a:spAutoFit/>
          </a:bodyPr>
          <a:lstStyle/>
          <a:p>
            <a:r>
              <a:rPr lang="he-IL" sz="2800" b="1" dirty="0">
                <a:solidFill>
                  <a:srgbClr val="FFC000"/>
                </a:solidFill>
              </a:rPr>
              <a:t>חשוב לשים לב שיש תקופת שרות מזכה גם ממקומות עבודה אחרים</a:t>
            </a:r>
          </a:p>
        </p:txBody>
      </p:sp>
      <p:sp>
        <p:nvSpPr>
          <p:cNvPr id="10" name="מלבן: פינות מעוגלות 9">
            <a:extLst>
              <a:ext uri="{FF2B5EF4-FFF2-40B4-BE49-F238E27FC236}">
                <a16:creationId xmlns:a16="http://schemas.microsoft.com/office/drawing/2014/main" id="{7F3C5172-3E94-4AB3-A7DB-53AA89DA66D3}"/>
              </a:ext>
            </a:extLst>
          </p:cNvPr>
          <p:cNvSpPr/>
          <p:nvPr/>
        </p:nvSpPr>
        <p:spPr>
          <a:xfrm>
            <a:off x="7038975" y="3114675"/>
            <a:ext cx="3219450" cy="266700"/>
          </a:xfrm>
          <a:prstGeom prst="roundRect">
            <a:avLst/>
          </a:prstGeom>
          <a:noFill/>
          <a:ln w="28575"/>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2" name="מלבן: פינות מעוגלות 11">
            <a:extLst>
              <a:ext uri="{FF2B5EF4-FFF2-40B4-BE49-F238E27FC236}">
                <a16:creationId xmlns:a16="http://schemas.microsoft.com/office/drawing/2014/main" id="{AB632246-626E-421B-A8BF-4C070281FD86}"/>
              </a:ext>
            </a:extLst>
          </p:cNvPr>
          <p:cNvSpPr/>
          <p:nvPr/>
        </p:nvSpPr>
        <p:spPr>
          <a:xfrm>
            <a:off x="1600200" y="2962275"/>
            <a:ext cx="3314700" cy="105727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תיבת טקסט 10">
            <a:extLst>
              <a:ext uri="{FF2B5EF4-FFF2-40B4-BE49-F238E27FC236}">
                <a16:creationId xmlns:a16="http://schemas.microsoft.com/office/drawing/2014/main" id="{816F2F18-4338-48D7-A858-B7AD5157A089}"/>
              </a:ext>
            </a:extLst>
          </p:cNvPr>
          <p:cNvSpPr txBox="1"/>
          <p:nvPr/>
        </p:nvSpPr>
        <p:spPr>
          <a:xfrm>
            <a:off x="1581150" y="2989481"/>
            <a:ext cx="3333750" cy="646331"/>
          </a:xfrm>
          <a:prstGeom prst="rect">
            <a:avLst/>
          </a:prstGeom>
          <a:noFill/>
        </p:spPr>
        <p:txBody>
          <a:bodyPr wrap="square" rtlCol="1">
            <a:spAutoFit/>
          </a:bodyPr>
          <a:lstStyle/>
          <a:p>
            <a:r>
              <a:rPr lang="he-IL" dirty="0">
                <a:solidFill>
                  <a:srgbClr val="002060"/>
                </a:solidFill>
              </a:rPr>
              <a:t>26 + 2 = 56 שנות וותק</a:t>
            </a:r>
          </a:p>
          <a:p>
            <a:r>
              <a:rPr lang="he-IL" dirty="0">
                <a:solidFill>
                  <a:srgbClr val="002060"/>
                </a:solidFill>
              </a:rPr>
              <a:t>28 * 2% לשנה = 56% משכר קובע</a:t>
            </a:r>
          </a:p>
        </p:txBody>
      </p:sp>
      <p:sp>
        <p:nvSpPr>
          <p:cNvPr id="14" name="מלבן: פינות מעוגלות 13">
            <a:hlinkClick r:id="rId4" action="ppaction://hlinksldjump"/>
            <a:extLst>
              <a:ext uri="{FF2B5EF4-FFF2-40B4-BE49-F238E27FC236}">
                <a16:creationId xmlns:a16="http://schemas.microsoft.com/office/drawing/2014/main" id="{DF609967-5FAE-4D03-B15C-57026FD937C5}"/>
              </a:ext>
            </a:extLst>
          </p:cNvPr>
          <p:cNvSpPr/>
          <p:nvPr/>
        </p:nvSpPr>
        <p:spPr>
          <a:xfrm>
            <a:off x="123825" y="23403"/>
            <a:ext cx="11734800" cy="661552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245361888"/>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10500"/>
                            </p:stCondLst>
                            <p:childTnLst>
                              <p:par>
                                <p:cTn id="11" presetID="8" presetClass="entr" presetSubtype="16" fill="hold" grpId="0" nodeType="afterEffect">
                                  <p:stCondLst>
                                    <p:cond delay="3000"/>
                                  </p:stCondLst>
                                  <p:childTnLst>
                                    <p:set>
                                      <p:cBhvr>
                                        <p:cTn id="12" dur="1" fill="hold">
                                          <p:stCondLst>
                                            <p:cond delay="0"/>
                                          </p:stCondLst>
                                        </p:cTn>
                                        <p:tgtEl>
                                          <p:spTgt spid="11"/>
                                        </p:tgtEl>
                                        <p:attrNameLst>
                                          <p:attrName>style.visibility</p:attrName>
                                        </p:attrNameLst>
                                      </p:cBhvr>
                                      <p:to>
                                        <p:strVal val="visible"/>
                                      </p:to>
                                    </p:set>
                                    <p:animEffect transition="in" filter="diamond(in)">
                                      <p:cBhvr>
                                        <p:cTn id="13" dur="2000"/>
                                        <p:tgtEl>
                                          <p:spTgt spid="11"/>
                                        </p:tgtEl>
                                      </p:cBhvr>
                                    </p:animEffect>
                                  </p:childTnLst>
                                </p:cTn>
                              </p:par>
                            </p:childTnLst>
                          </p:cTn>
                        </p:par>
                        <p:par>
                          <p:cTn id="14" fill="hold">
                            <p:stCondLst>
                              <p:cond delay="15500"/>
                            </p:stCondLst>
                            <p:childTnLst>
                              <p:par>
                                <p:cTn id="15" presetID="42" presetClass="entr" presetSubtype="0" fill="hold" grpId="0" nodeType="afterEffect">
                                  <p:stCondLst>
                                    <p:cond delay="4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250"/>
                                        <p:tgtEl>
                                          <p:spTgt spid="9"/>
                                        </p:tgtEl>
                                      </p:cBhvr>
                                    </p:animEffect>
                                    <p:anim calcmode="lin" valueType="num">
                                      <p:cBhvr>
                                        <p:cTn id="18" dur="1250" fill="hold"/>
                                        <p:tgtEl>
                                          <p:spTgt spid="9"/>
                                        </p:tgtEl>
                                        <p:attrNameLst>
                                          <p:attrName>ppt_x</p:attrName>
                                        </p:attrNameLst>
                                      </p:cBhvr>
                                      <p:tavLst>
                                        <p:tav tm="0">
                                          <p:val>
                                            <p:strVal val="#ppt_x"/>
                                          </p:val>
                                        </p:tav>
                                        <p:tav tm="100000">
                                          <p:val>
                                            <p:strVal val="#ppt_x"/>
                                          </p:val>
                                        </p:tav>
                                      </p:tavLst>
                                    </p:anim>
                                    <p:anim calcmode="lin" valueType="num">
                                      <p:cBhvr>
                                        <p:cTn id="19" dur="12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4">
            <a:extLst>
              <a:ext uri="{FF2B5EF4-FFF2-40B4-BE49-F238E27FC236}">
                <a16:creationId xmlns:a16="http://schemas.microsoft.com/office/drawing/2014/main" id="{55CA7238-6AA9-4A0D-A4A0-F61F072AB9B0}"/>
              </a:ext>
            </a:extLst>
          </p:cNvPr>
          <p:cNvSpPr txBox="1">
            <a:spLocks/>
          </p:cNvSpPr>
          <p:nvPr/>
        </p:nvSpPr>
        <p:spPr>
          <a:xfrm>
            <a:off x="2" y="102636"/>
            <a:ext cx="11720222" cy="751397"/>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3600" kern="1200" spc="1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he-IL" sz="4400" dirty="0"/>
              <a:t>מכשירי החיסכון השונים – פנסיה וותיקה</a:t>
            </a:r>
          </a:p>
        </p:txBody>
      </p:sp>
      <p:cxnSp>
        <p:nvCxnSpPr>
          <p:cNvPr id="4" name="מחבר ישר 3">
            <a:extLst>
              <a:ext uri="{FF2B5EF4-FFF2-40B4-BE49-F238E27FC236}">
                <a16:creationId xmlns:a16="http://schemas.microsoft.com/office/drawing/2014/main" id="{11743231-9E33-421D-AB36-17D1984D1BBD}"/>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מלבן 1">
            <a:extLst>
              <a:ext uri="{FF2B5EF4-FFF2-40B4-BE49-F238E27FC236}">
                <a16:creationId xmlns:a16="http://schemas.microsoft.com/office/drawing/2014/main" id="{41FD2A49-D5E2-4948-883D-EA9784B82822}"/>
              </a:ext>
            </a:extLst>
          </p:cNvPr>
          <p:cNvSpPr/>
          <p:nvPr/>
        </p:nvSpPr>
        <p:spPr>
          <a:xfrm>
            <a:off x="0" y="1024220"/>
            <a:ext cx="12192000" cy="6001771"/>
          </a:xfrm>
          <a:prstGeom prst="rect">
            <a:avLst/>
          </a:prstGeom>
        </p:spPr>
        <p:txBody>
          <a:bodyPr wrap="square">
            <a:spAutoFit/>
          </a:bodyPr>
          <a:lstStyle/>
          <a:p>
            <a:pPr algn="ctr">
              <a:lnSpc>
                <a:spcPct val="150000"/>
              </a:lnSpc>
            </a:pPr>
            <a:r>
              <a:rPr lang="he-IL" sz="3600" b="1" dirty="0">
                <a:solidFill>
                  <a:schemeClr val="bg2">
                    <a:lumMod val="25000"/>
                    <a:lumOff val="75000"/>
                  </a:schemeClr>
                </a:solidFill>
              </a:rPr>
              <a:t>מה היא פנסיה וותיקה?</a:t>
            </a:r>
          </a:p>
          <a:p>
            <a:pPr algn="ctr">
              <a:lnSpc>
                <a:spcPct val="150000"/>
              </a:lnSpc>
            </a:pPr>
            <a:r>
              <a:rPr lang="he-IL" sz="2800" dirty="0"/>
              <a:t>תוכנית זו צירפה אליה עמיתים עד ל-31.12.1994 למעט מספר מצטרפים בין 1.1.1995-31.3.1995 (3 חודשים) – ניתנה להם האפשרות לבחור באם להישאר </a:t>
            </a:r>
            <a:r>
              <a:rPr lang="he-IL" sz="2800" dirty="0" err="1"/>
              <a:t>בותיקה</a:t>
            </a:r>
            <a:r>
              <a:rPr lang="he-IL" sz="2800" dirty="0"/>
              <a:t> או לעבור לחדשה. מבוטחים אלה נקראים "</a:t>
            </a:r>
            <a:r>
              <a:rPr lang="he-IL" sz="2800" u="sng" dirty="0"/>
              <a:t>מבוטחי תקופת הביניים</a:t>
            </a:r>
            <a:r>
              <a:rPr lang="he-IL" sz="2800" dirty="0"/>
              <a:t>". </a:t>
            </a:r>
            <a:endParaRPr lang="he-IL" sz="2400" b="1" dirty="0"/>
          </a:p>
          <a:p>
            <a:pPr algn="ctr">
              <a:lnSpc>
                <a:spcPct val="150000"/>
              </a:lnSpc>
            </a:pPr>
            <a:r>
              <a:rPr lang="he-IL" sz="3600" b="1" dirty="0">
                <a:solidFill>
                  <a:schemeClr val="bg2">
                    <a:lumMod val="25000"/>
                    <a:lumOff val="75000"/>
                  </a:schemeClr>
                </a:solidFill>
              </a:rPr>
              <a:t>איך זה עובד?</a:t>
            </a:r>
          </a:p>
          <a:p>
            <a:pPr algn="ctr">
              <a:lnSpc>
                <a:spcPct val="150000"/>
              </a:lnSpc>
            </a:pPr>
            <a:r>
              <a:rPr lang="he-IL" sz="2800" dirty="0"/>
              <a:t>על כל שנת עבודה, העובד צובר תוספת של 2% עד לתשלום מקסימלי </a:t>
            </a:r>
          </a:p>
          <a:p>
            <a:pPr algn="ctr">
              <a:lnSpc>
                <a:spcPct val="150000"/>
              </a:lnSpc>
            </a:pPr>
            <a:r>
              <a:rPr lang="he-IL" sz="2800" dirty="0"/>
              <a:t>של 70%  מהשכר הקובע.</a:t>
            </a:r>
            <a:br>
              <a:rPr lang="en-US" sz="2800" dirty="0"/>
            </a:br>
            <a:r>
              <a:rPr lang="he-IL" sz="2800" dirty="0"/>
              <a:t>מבוטחי תקופת הביניים צברו 1.6% במקום 2%</a:t>
            </a:r>
          </a:p>
          <a:p>
            <a:pPr>
              <a:lnSpc>
                <a:spcPct val="150000"/>
              </a:lnSpc>
            </a:pPr>
            <a:endParaRPr lang="he-IL" b="1" dirty="0"/>
          </a:p>
        </p:txBody>
      </p:sp>
    </p:spTree>
    <p:extLst>
      <p:ext uri="{BB962C8B-B14F-4D97-AF65-F5344CB8AC3E}">
        <p14:creationId xmlns:p14="http://schemas.microsoft.com/office/powerpoint/2010/main" val="3638652377"/>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125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0"/>
                                        <p:tgtEl>
                                          <p:spTgt spid="2">
                                            <p:txEl>
                                              <p:pRg st="1" end="1"/>
                                            </p:txEl>
                                          </p:spTgt>
                                        </p:tgtEl>
                                      </p:cBhvr>
                                    </p:animEffect>
                                    <p:anim calcmode="lin" valueType="num">
                                      <p:cBhvr>
                                        <p:cTn id="1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1000"/>
                                        <p:tgtEl>
                                          <p:spTgt spid="2">
                                            <p:txEl>
                                              <p:pRg st="2" end="2"/>
                                            </p:txEl>
                                          </p:spTgt>
                                        </p:tgtEl>
                                      </p:cBhvr>
                                    </p:animEffect>
                                    <p:anim calcmode="lin" valueType="num">
                                      <p:cBhvr>
                                        <p:cTn id="21"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1000"/>
                                        <p:tgtEl>
                                          <p:spTgt spid="2">
                                            <p:txEl>
                                              <p:pRg st="3" end="3"/>
                                            </p:txEl>
                                          </p:spTgt>
                                        </p:tgtEl>
                                      </p:cBhvr>
                                    </p:animEffect>
                                    <p:anim calcmode="lin" valueType="num">
                                      <p:cBhvr>
                                        <p:cTn id="2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1000"/>
                                        <p:tgtEl>
                                          <p:spTgt spid="2">
                                            <p:txEl>
                                              <p:pRg st="4" end="4"/>
                                            </p:txEl>
                                          </p:spTgt>
                                        </p:tgtEl>
                                      </p:cBhvr>
                                    </p:animEffect>
                                    <p:anim calcmode="lin" valueType="num">
                                      <p:cBhvr>
                                        <p:cTn id="3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4">
            <a:extLst>
              <a:ext uri="{FF2B5EF4-FFF2-40B4-BE49-F238E27FC236}">
                <a16:creationId xmlns:a16="http://schemas.microsoft.com/office/drawing/2014/main" id="{55CA7238-6AA9-4A0D-A4A0-F61F072AB9B0}"/>
              </a:ext>
            </a:extLst>
          </p:cNvPr>
          <p:cNvSpPr txBox="1">
            <a:spLocks/>
          </p:cNvSpPr>
          <p:nvPr/>
        </p:nvSpPr>
        <p:spPr>
          <a:xfrm>
            <a:off x="2" y="102636"/>
            <a:ext cx="11720222" cy="751397"/>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3600" kern="1200" spc="1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he-IL" sz="4400" dirty="0"/>
              <a:t>מכשירי החיסכון השונים – פנסיה וותיקה</a:t>
            </a:r>
          </a:p>
        </p:txBody>
      </p:sp>
      <p:cxnSp>
        <p:nvCxnSpPr>
          <p:cNvPr id="4" name="מחבר ישר 3">
            <a:extLst>
              <a:ext uri="{FF2B5EF4-FFF2-40B4-BE49-F238E27FC236}">
                <a16:creationId xmlns:a16="http://schemas.microsoft.com/office/drawing/2014/main" id="{11743231-9E33-421D-AB36-17D1984D1BBD}"/>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מלבן 1">
            <a:extLst>
              <a:ext uri="{FF2B5EF4-FFF2-40B4-BE49-F238E27FC236}">
                <a16:creationId xmlns:a16="http://schemas.microsoft.com/office/drawing/2014/main" id="{41FD2A49-D5E2-4948-883D-EA9784B82822}"/>
              </a:ext>
            </a:extLst>
          </p:cNvPr>
          <p:cNvSpPr/>
          <p:nvPr/>
        </p:nvSpPr>
        <p:spPr>
          <a:xfrm>
            <a:off x="0" y="1024220"/>
            <a:ext cx="12192000" cy="5909310"/>
          </a:xfrm>
          <a:prstGeom prst="rect">
            <a:avLst/>
          </a:prstGeom>
        </p:spPr>
        <p:txBody>
          <a:bodyPr wrap="square">
            <a:spAutoFit/>
          </a:bodyPr>
          <a:lstStyle/>
          <a:p>
            <a:pPr algn="ctr">
              <a:lnSpc>
                <a:spcPct val="150000"/>
              </a:lnSpc>
            </a:pPr>
            <a:r>
              <a:rPr lang="he-IL" sz="3600" b="1" dirty="0">
                <a:solidFill>
                  <a:schemeClr val="bg2">
                    <a:lumMod val="25000"/>
                    <a:lumOff val="75000"/>
                  </a:schemeClr>
                </a:solidFill>
              </a:rPr>
              <a:t>אילו קרנות וותיקות יש?</a:t>
            </a:r>
            <a:endParaRPr lang="he-IL" sz="3600" dirty="0"/>
          </a:p>
          <a:p>
            <a:pPr marL="742950" indent="-742950">
              <a:buFont typeface="+mj-lt"/>
              <a:buAutoNum type="arabicPeriod"/>
            </a:pPr>
            <a:r>
              <a:rPr lang="he-IL" sz="3600" dirty="0">
                <a:solidFill>
                  <a:srgbClr val="00B050"/>
                </a:solidFill>
              </a:rPr>
              <a:t>מבטחים</a:t>
            </a:r>
          </a:p>
          <a:p>
            <a:pPr marL="742950" indent="-742950">
              <a:buFont typeface="+mj-lt"/>
              <a:buAutoNum type="arabicPeriod"/>
            </a:pPr>
            <a:r>
              <a:rPr lang="he-IL" sz="3600" dirty="0">
                <a:solidFill>
                  <a:schemeClr val="bg2">
                    <a:lumMod val="50000"/>
                    <a:lumOff val="50000"/>
                  </a:schemeClr>
                </a:solidFill>
              </a:rPr>
              <a:t>מקפת</a:t>
            </a:r>
          </a:p>
          <a:p>
            <a:pPr marL="742950" indent="-742950">
              <a:buFont typeface="+mj-lt"/>
              <a:buAutoNum type="arabicPeriod"/>
            </a:pPr>
            <a:r>
              <a:rPr lang="he-IL" sz="3600" dirty="0" err="1">
                <a:solidFill>
                  <a:schemeClr val="bg2">
                    <a:lumMod val="50000"/>
                    <a:lumOff val="50000"/>
                  </a:schemeClr>
                </a:solidFill>
              </a:rPr>
              <a:t>קגמ</a:t>
            </a:r>
            <a:endParaRPr lang="he-IL" sz="3600" dirty="0">
              <a:solidFill>
                <a:schemeClr val="bg2">
                  <a:lumMod val="50000"/>
                  <a:lumOff val="50000"/>
                </a:schemeClr>
              </a:solidFill>
            </a:endParaRPr>
          </a:p>
          <a:p>
            <a:pPr marL="742950" indent="-742950">
              <a:buFont typeface="+mj-lt"/>
              <a:buAutoNum type="arabicPeriod"/>
            </a:pPr>
            <a:r>
              <a:rPr lang="he-IL" sz="3600" dirty="0">
                <a:solidFill>
                  <a:srgbClr val="00B050"/>
                </a:solidFill>
              </a:rPr>
              <a:t>נתיב</a:t>
            </a:r>
          </a:p>
          <a:p>
            <a:pPr marL="742950" indent="-742950">
              <a:buFont typeface="+mj-lt"/>
              <a:buAutoNum type="arabicPeriod"/>
            </a:pPr>
            <a:r>
              <a:rPr lang="he-IL" sz="3600" dirty="0">
                <a:solidFill>
                  <a:srgbClr val="00B050"/>
                </a:solidFill>
              </a:rPr>
              <a:t>קרן הביטוח והפנסיה לפועלים חקלאיים ובלתי מקצועיים בישראל</a:t>
            </a:r>
          </a:p>
          <a:p>
            <a:pPr marL="742950" indent="-742950">
              <a:buFont typeface="+mj-lt"/>
              <a:buAutoNum type="arabicPeriod"/>
            </a:pPr>
            <a:r>
              <a:rPr lang="he-IL" sz="3600" dirty="0">
                <a:solidFill>
                  <a:srgbClr val="00B050"/>
                </a:solidFill>
              </a:rPr>
              <a:t>קרן הביטוח והפנסיה לפועלי בניין ועבודות ציבוריות</a:t>
            </a:r>
          </a:p>
          <a:p>
            <a:pPr marL="742950" indent="-742950">
              <a:buFont typeface="+mj-lt"/>
              <a:buAutoNum type="arabicPeriod"/>
            </a:pPr>
            <a:r>
              <a:rPr lang="he-IL" sz="3600" dirty="0">
                <a:solidFill>
                  <a:srgbClr val="00B050"/>
                </a:solidFill>
              </a:rPr>
              <a:t>קרן הגמלאות של חברי אגד</a:t>
            </a:r>
          </a:p>
          <a:p>
            <a:pPr marL="742950" indent="-742950">
              <a:buFont typeface="+mj-lt"/>
              <a:buAutoNum type="arabicPeriod"/>
            </a:pPr>
            <a:r>
              <a:rPr lang="he-IL" sz="3600" dirty="0">
                <a:solidFill>
                  <a:srgbClr val="00B050"/>
                </a:solidFill>
              </a:rPr>
              <a:t>קרן הפנסיה של עובדי הדסה</a:t>
            </a:r>
          </a:p>
        </p:txBody>
      </p:sp>
    </p:spTree>
    <p:extLst>
      <p:ext uri="{BB962C8B-B14F-4D97-AF65-F5344CB8AC3E}">
        <p14:creationId xmlns:p14="http://schemas.microsoft.com/office/powerpoint/2010/main" val="2780257155"/>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99"/>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99"/>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99"/>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99"/>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999"/>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999"/>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999"/>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999"/>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999"/>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F61F3ED-64F3-46EC-A7F7-D51D861F209A}"/>
              </a:ext>
            </a:extLst>
          </p:cNvPr>
          <p:cNvSpPr>
            <a:spLocks noGrp="1"/>
          </p:cNvSpPr>
          <p:nvPr>
            <p:ph type="title"/>
          </p:nvPr>
        </p:nvSpPr>
        <p:spPr>
          <a:xfrm>
            <a:off x="2425739" y="2420888"/>
            <a:ext cx="9144001" cy="1371600"/>
          </a:xfrm>
        </p:spPr>
        <p:txBody>
          <a:bodyPr/>
          <a:lstStyle/>
          <a:p>
            <a:r>
              <a:rPr lang="he-IL" b="1" dirty="0">
                <a:solidFill>
                  <a:schemeClr val="bg2">
                    <a:lumMod val="25000"/>
                    <a:lumOff val="75000"/>
                  </a:schemeClr>
                </a:solidFill>
              </a:rPr>
              <a:t>איך זה נראה בתלוש?</a:t>
            </a:r>
            <a:br>
              <a:rPr lang="he-IL" b="1" dirty="0">
                <a:solidFill>
                  <a:schemeClr val="bg2">
                    <a:lumMod val="25000"/>
                    <a:lumOff val="75000"/>
                  </a:schemeClr>
                </a:solidFill>
              </a:rPr>
            </a:br>
            <a:endParaRPr lang="he-IL" dirty="0"/>
          </a:p>
        </p:txBody>
      </p:sp>
      <p:pic>
        <p:nvPicPr>
          <p:cNvPr id="4" name="תמונה 3">
            <a:extLst>
              <a:ext uri="{FF2B5EF4-FFF2-40B4-BE49-F238E27FC236}">
                <a16:creationId xmlns:a16="http://schemas.microsoft.com/office/drawing/2014/main" id="{FB865489-7EC7-483F-B317-217E5A396586}"/>
              </a:ext>
            </a:extLst>
          </p:cNvPr>
          <p:cNvPicPr>
            <a:picLocks noChangeAspect="1"/>
          </p:cNvPicPr>
          <p:nvPr/>
        </p:nvPicPr>
        <p:blipFill>
          <a:blip r:embed="rId3"/>
          <a:stretch>
            <a:fillRect/>
          </a:stretch>
        </p:blipFill>
        <p:spPr>
          <a:xfrm>
            <a:off x="0" y="0"/>
            <a:ext cx="6269237" cy="6858000"/>
          </a:xfrm>
          <a:prstGeom prst="rect">
            <a:avLst/>
          </a:prstGeom>
        </p:spPr>
      </p:pic>
      <p:sp>
        <p:nvSpPr>
          <p:cNvPr id="7" name="מלבן: פינות מעוגלות 6">
            <a:hlinkClick r:id="rId4" action="ppaction://hlinksldjump"/>
            <a:extLst>
              <a:ext uri="{FF2B5EF4-FFF2-40B4-BE49-F238E27FC236}">
                <a16:creationId xmlns:a16="http://schemas.microsoft.com/office/drawing/2014/main" id="{D936505A-4D76-4AC5-8E2B-A4FDF35B314F}"/>
              </a:ext>
            </a:extLst>
          </p:cNvPr>
          <p:cNvSpPr/>
          <p:nvPr/>
        </p:nvSpPr>
        <p:spPr>
          <a:xfrm>
            <a:off x="-85725" y="0"/>
            <a:ext cx="12192000" cy="67341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44575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4">
            <a:extLst>
              <a:ext uri="{FF2B5EF4-FFF2-40B4-BE49-F238E27FC236}">
                <a16:creationId xmlns:a16="http://schemas.microsoft.com/office/drawing/2014/main" id="{55CA7238-6AA9-4A0D-A4A0-F61F072AB9B0}"/>
              </a:ext>
            </a:extLst>
          </p:cNvPr>
          <p:cNvSpPr txBox="1">
            <a:spLocks/>
          </p:cNvSpPr>
          <p:nvPr/>
        </p:nvSpPr>
        <p:spPr>
          <a:xfrm>
            <a:off x="2" y="102636"/>
            <a:ext cx="12191998" cy="751397"/>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3600" kern="1200" spc="1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he-IL" sz="4400" dirty="0"/>
              <a:t>מכשירי החיסכון השונים –פנסיה חדשה/צוברת</a:t>
            </a:r>
          </a:p>
        </p:txBody>
      </p:sp>
      <p:cxnSp>
        <p:nvCxnSpPr>
          <p:cNvPr id="4" name="מחבר ישר 3">
            <a:extLst>
              <a:ext uri="{FF2B5EF4-FFF2-40B4-BE49-F238E27FC236}">
                <a16:creationId xmlns:a16="http://schemas.microsoft.com/office/drawing/2014/main" id="{11743231-9E33-421D-AB36-17D1984D1BBD}"/>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מלבן 1">
            <a:extLst>
              <a:ext uri="{FF2B5EF4-FFF2-40B4-BE49-F238E27FC236}">
                <a16:creationId xmlns:a16="http://schemas.microsoft.com/office/drawing/2014/main" id="{41FD2A49-D5E2-4948-883D-EA9784B82822}"/>
              </a:ext>
            </a:extLst>
          </p:cNvPr>
          <p:cNvSpPr/>
          <p:nvPr/>
        </p:nvSpPr>
        <p:spPr>
          <a:xfrm>
            <a:off x="0" y="776570"/>
            <a:ext cx="12192000" cy="6001771"/>
          </a:xfrm>
          <a:prstGeom prst="rect">
            <a:avLst/>
          </a:prstGeom>
        </p:spPr>
        <p:txBody>
          <a:bodyPr wrap="square">
            <a:spAutoFit/>
          </a:bodyPr>
          <a:lstStyle/>
          <a:p>
            <a:pPr algn="ctr">
              <a:lnSpc>
                <a:spcPct val="150000"/>
              </a:lnSpc>
            </a:pPr>
            <a:r>
              <a:rPr lang="he-IL" sz="3600" b="1" dirty="0">
                <a:solidFill>
                  <a:schemeClr val="bg2">
                    <a:lumMod val="25000"/>
                    <a:lumOff val="75000"/>
                  </a:schemeClr>
                </a:solidFill>
              </a:rPr>
              <a:t>מה היא פנסיה צוברת?</a:t>
            </a:r>
          </a:p>
          <a:p>
            <a:pPr algn="ctr">
              <a:lnSpc>
                <a:spcPct val="150000"/>
              </a:lnSpc>
            </a:pPr>
            <a:r>
              <a:rPr lang="he-IL" sz="2800" dirty="0"/>
              <a:t>חיסכון לקצבה בה החוסך מפקיד כספים מדי חודש לאורך תקופת עבודתו למוצר פנסיוני על פי בחירתו. הסכום שנצבר מושקע על ידי החברה המנהלת את המוצר הפנסיוני באפיק השקעה בהתאם לבחירתו של העובד, וישמש בעתיד לצורך תשלום קצבת הפנסיה לאחר פרישתו.</a:t>
            </a:r>
          </a:p>
          <a:p>
            <a:pPr algn="ctr">
              <a:lnSpc>
                <a:spcPct val="150000"/>
              </a:lnSpc>
            </a:pPr>
            <a:r>
              <a:rPr lang="he-IL" sz="3600" b="1" dirty="0">
                <a:solidFill>
                  <a:schemeClr val="bg2">
                    <a:lumMod val="25000"/>
                    <a:lumOff val="75000"/>
                  </a:schemeClr>
                </a:solidFill>
              </a:rPr>
              <a:t>איך זה עובד?</a:t>
            </a:r>
          </a:p>
          <a:p>
            <a:pPr algn="ctr">
              <a:lnSpc>
                <a:spcPct val="150000"/>
              </a:lnSpc>
            </a:pPr>
            <a:r>
              <a:rPr lang="he-IL" sz="2800" dirty="0"/>
              <a:t>העובד מפקיד מהשכר המבוטח החודשי בין 6%-7% לתגמולים, המעסיק מפקיד לתגמולים 7.5% ולפיצויים 6%.</a:t>
            </a:r>
          </a:p>
          <a:p>
            <a:pPr>
              <a:lnSpc>
                <a:spcPct val="150000"/>
              </a:lnSpc>
            </a:pPr>
            <a:endParaRPr lang="he-IL" b="1" dirty="0"/>
          </a:p>
        </p:txBody>
      </p:sp>
    </p:spTree>
    <p:extLst>
      <p:ext uri="{BB962C8B-B14F-4D97-AF65-F5344CB8AC3E}">
        <p14:creationId xmlns:p14="http://schemas.microsoft.com/office/powerpoint/2010/main" val="3240074840"/>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99"/>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99"/>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99"/>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99"/>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ציין מיקום טקסט 4"/>
          <p:cNvSpPr>
            <a:spLocks noGrp="1"/>
          </p:cNvSpPr>
          <p:nvPr>
            <p:ph type="body" sz="quarter" idx="3"/>
          </p:nvPr>
        </p:nvSpPr>
        <p:spPr>
          <a:xfrm>
            <a:off x="4398265" y="1596093"/>
            <a:ext cx="4325112" cy="414426"/>
          </a:xfrm>
        </p:spPr>
        <p:txBody>
          <a:bodyPr rtlCol="1"/>
          <a:lstStyle/>
          <a:p>
            <a:pPr algn="ctr" rtl="1"/>
            <a:r>
              <a:rPr lang="he-IL" sz="2800" dirty="0">
                <a:solidFill>
                  <a:schemeClr val="tx1"/>
                </a:solidFill>
                <a:latin typeface="+mn-lt"/>
                <a:ea typeface="+mn-ea"/>
                <a:cs typeface="+mn-cs"/>
              </a:rPr>
              <a:t>קרנות הפנסיה הגדולות</a:t>
            </a:r>
          </a:p>
        </p:txBody>
      </p:sp>
      <p:sp>
        <p:nvSpPr>
          <p:cNvPr id="62" name="מציין מיקום טקסט 4">
            <a:extLst>
              <a:ext uri="{FF2B5EF4-FFF2-40B4-BE49-F238E27FC236}">
                <a16:creationId xmlns:a16="http://schemas.microsoft.com/office/drawing/2014/main" id="{BD86887D-FE77-4C14-98F7-4B84A1B946BA}"/>
              </a:ext>
            </a:extLst>
          </p:cNvPr>
          <p:cNvSpPr txBox="1">
            <a:spLocks/>
          </p:cNvSpPr>
          <p:nvPr/>
        </p:nvSpPr>
        <p:spPr>
          <a:xfrm>
            <a:off x="7730150" y="4887401"/>
            <a:ext cx="3059833" cy="414426"/>
          </a:xfrm>
          <a:prstGeom prst="rect">
            <a:avLst/>
          </a:prstGeom>
        </p:spPr>
        <p:txBody>
          <a:bodyPr vert="horz" lIns="91440" tIns="45720" rIns="91440" bIns="45720" rtlCol="1" anchor="ctr">
            <a:noAutofit/>
          </a:bodyPr>
          <a:lstStyle>
            <a:lvl1pPr marL="0" indent="0" algn="r" defTabSz="914400" rtl="1" eaLnBrk="1" latinLnBrk="0" hangingPunct="1">
              <a:lnSpc>
                <a:spcPct val="90000"/>
              </a:lnSpc>
              <a:spcBef>
                <a:spcPts val="0"/>
              </a:spcBef>
              <a:buClr>
                <a:schemeClr val="accent1"/>
              </a:buClr>
              <a:buSzPct val="100000"/>
              <a:buFont typeface="Arial" pitchFamily="34" charset="0"/>
              <a:buNone/>
              <a:defRPr sz="2000" b="0" kern="1200" cap="all" spc="200" baseline="0">
                <a:solidFill>
                  <a:schemeClr val="accent1"/>
                </a:solidFill>
                <a:latin typeface="Tahoma" panose="020B0604030504040204" pitchFamily="34" charset="0"/>
                <a:ea typeface="Tahoma" panose="020B0604030504040204" pitchFamily="34" charset="0"/>
                <a:cs typeface="Tahoma" panose="020B0604030504040204" pitchFamily="34" charset="0"/>
              </a:defRPr>
            </a:lvl1pPr>
            <a:lvl2pPr marL="457200" indent="0" algn="r" defTabSz="914400" rtl="1" eaLnBrk="1" latinLnBrk="0" hangingPunct="1">
              <a:lnSpc>
                <a:spcPct val="90000"/>
              </a:lnSpc>
              <a:spcBef>
                <a:spcPts val="1200"/>
              </a:spcBef>
              <a:buClr>
                <a:schemeClr val="accent1"/>
              </a:buClr>
              <a:buSzPct val="100000"/>
              <a:buFont typeface="Arial" pitchFamily="34" charset="0"/>
              <a:buNone/>
              <a:defRPr sz="2000" b="1"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0" algn="r" defTabSz="914400" rtl="1" eaLnBrk="1" latinLnBrk="0" hangingPunct="1">
              <a:lnSpc>
                <a:spcPct val="90000"/>
              </a:lnSpc>
              <a:spcBef>
                <a:spcPts val="600"/>
              </a:spcBef>
              <a:buClr>
                <a:schemeClr val="accent1"/>
              </a:buClr>
              <a:buSzPct val="100000"/>
              <a:buFont typeface="Arial" pitchFamily="34" charset="0"/>
              <a:buNone/>
              <a:defRPr sz="1800" b="1"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indent="0" algn="r" defTabSz="914400" rtl="1" eaLnBrk="1" latinLnBrk="0" hangingPunct="1">
              <a:lnSpc>
                <a:spcPct val="90000"/>
              </a:lnSpc>
              <a:spcBef>
                <a:spcPts val="600"/>
              </a:spcBef>
              <a:buClr>
                <a:schemeClr val="accent1"/>
              </a:buClr>
              <a:buSzPct val="100000"/>
              <a:buFont typeface="Arial" pitchFamily="34" charset="0"/>
              <a:buNone/>
              <a:defRPr sz="1600" b="1"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indent="0" algn="r" defTabSz="914400" rtl="1" eaLnBrk="1" latinLnBrk="0" hangingPunct="1">
              <a:lnSpc>
                <a:spcPct val="90000"/>
              </a:lnSpc>
              <a:spcBef>
                <a:spcPts val="600"/>
              </a:spcBef>
              <a:buClr>
                <a:schemeClr val="accent1"/>
              </a:buClr>
              <a:buSzPct val="100000"/>
              <a:buFont typeface="Arial" pitchFamily="34" charset="0"/>
              <a:buNone/>
              <a:defRPr sz="1600" b="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286000" indent="0" algn="r" defTabSz="914400" rtl="1" eaLnBrk="1" latinLnBrk="0" hangingPunct="1">
              <a:spcBef>
                <a:spcPts val="600"/>
              </a:spcBef>
              <a:buClr>
                <a:schemeClr val="accent1"/>
              </a:buClr>
              <a:buFont typeface="Arial" pitchFamily="34" charset="0"/>
              <a:buNone/>
              <a:defRPr sz="1600" b="1" kern="1200">
                <a:solidFill>
                  <a:schemeClr val="tx1"/>
                </a:solidFill>
                <a:latin typeface="+mn-lt"/>
                <a:ea typeface="+mn-ea"/>
                <a:cs typeface="+mn-cs"/>
              </a:defRPr>
            </a:lvl6pPr>
            <a:lvl7pPr marL="2743200" indent="0" algn="r" defTabSz="914400" rtl="1" eaLnBrk="1" latinLnBrk="0" hangingPunct="1">
              <a:spcBef>
                <a:spcPts val="600"/>
              </a:spcBef>
              <a:buClr>
                <a:schemeClr val="accent1"/>
              </a:buClr>
              <a:buFont typeface="Arial" pitchFamily="34" charset="0"/>
              <a:buNone/>
              <a:defRPr sz="1600" b="1" kern="1200">
                <a:solidFill>
                  <a:schemeClr val="tx1"/>
                </a:solidFill>
                <a:latin typeface="+mn-lt"/>
                <a:ea typeface="+mn-ea"/>
                <a:cs typeface="+mn-cs"/>
              </a:defRPr>
            </a:lvl7pPr>
            <a:lvl8pPr marL="3200400" indent="0" algn="r" defTabSz="914400" rtl="1" eaLnBrk="1" latinLnBrk="0" hangingPunct="1">
              <a:spcBef>
                <a:spcPts val="600"/>
              </a:spcBef>
              <a:buClr>
                <a:schemeClr val="accent1"/>
              </a:buClr>
              <a:buFont typeface="Arial" pitchFamily="34" charset="0"/>
              <a:buNone/>
              <a:defRPr sz="1600" b="1" kern="1200">
                <a:solidFill>
                  <a:schemeClr val="tx1"/>
                </a:solidFill>
                <a:latin typeface="+mn-lt"/>
                <a:ea typeface="+mn-ea"/>
                <a:cs typeface="+mn-cs"/>
              </a:defRPr>
            </a:lvl8pPr>
            <a:lvl9pPr marL="3657600" indent="0" algn="r" defTabSz="914400" rtl="1" eaLnBrk="1" latinLnBrk="0" hangingPunct="1">
              <a:spcBef>
                <a:spcPts val="600"/>
              </a:spcBef>
              <a:buClr>
                <a:schemeClr val="accent1"/>
              </a:buClr>
              <a:buFont typeface="Arial" pitchFamily="34" charset="0"/>
              <a:buNone/>
              <a:defRPr sz="1600" b="1" kern="1200">
                <a:solidFill>
                  <a:schemeClr val="tx1"/>
                </a:solidFill>
                <a:latin typeface="+mn-lt"/>
                <a:ea typeface="+mn-ea"/>
                <a:cs typeface="+mn-cs"/>
              </a:defRPr>
            </a:lvl9pPr>
          </a:lstStyle>
          <a:p>
            <a:endParaRPr lang="he-IL" dirty="0"/>
          </a:p>
        </p:txBody>
      </p:sp>
      <p:sp>
        <p:nvSpPr>
          <p:cNvPr id="29" name="מציין מיקום טקסט 2">
            <a:extLst>
              <a:ext uri="{FF2B5EF4-FFF2-40B4-BE49-F238E27FC236}">
                <a16:creationId xmlns:a16="http://schemas.microsoft.com/office/drawing/2014/main" id="{04649A84-333D-44BB-B754-B35B223FE22C}"/>
              </a:ext>
            </a:extLst>
          </p:cNvPr>
          <p:cNvSpPr txBox="1">
            <a:spLocks/>
          </p:cNvSpPr>
          <p:nvPr/>
        </p:nvSpPr>
        <p:spPr>
          <a:xfrm>
            <a:off x="4166842" y="3919221"/>
            <a:ext cx="4812566" cy="513586"/>
          </a:xfrm>
          <a:prstGeom prst="rect">
            <a:avLst/>
          </a:prstGeom>
        </p:spPr>
        <p:txBody>
          <a:bodyPr vert="horz" lIns="91440" tIns="45720" rIns="91440" bIns="45720" rtlCol="1" anchor="ctr">
            <a:noAutofit/>
          </a:bodyPr>
          <a:lstStyle>
            <a:lvl1pPr marL="0" indent="0" algn="r" defTabSz="914400" rtl="1" eaLnBrk="1" latinLnBrk="0" hangingPunct="1">
              <a:lnSpc>
                <a:spcPct val="90000"/>
              </a:lnSpc>
              <a:spcBef>
                <a:spcPts val="0"/>
              </a:spcBef>
              <a:buClr>
                <a:schemeClr val="accent1"/>
              </a:buClr>
              <a:buSzPct val="100000"/>
              <a:buFont typeface="Arial" pitchFamily="34" charset="0"/>
              <a:buNone/>
              <a:defRPr sz="2000" b="0" kern="1200" cap="all" spc="200" baseline="0">
                <a:solidFill>
                  <a:schemeClr val="accent1"/>
                </a:solidFill>
                <a:latin typeface="Tahoma" panose="020B0604030504040204" pitchFamily="34" charset="0"/>
                <a:ea typeface="Tahoma" panose="020B0604030504040204" pitchFamily="34" charset="0"/>
                <a:cs typeface="Tahoma" panose="020B0604030504040204" pitchFamily="34" charset="0"/>
              </a:defRPr>
            </a:lvl1pPr>
            <a:lvl2pPr marL="457200" indent="0" algn="r" defTabSz="914400" rtl="1" eaLnBrk="1" latinLnBrk="0" hangingPunct="1">
              <a:lnSpc>
                <a:spcPct val="90000"/>
              </a:lnSpc>
              <a:spcBef>
                <a:spcPts val="1200"/>
              </a:spcBef>
              <a:buClr>
                <a:schemeClr val="accent1"/>
              </a:buClr>
              <a:buSzPct val="100000"/>
              <a:buFont typeface="Arial" pitchFamily="34" charset="0"/>
              <a:buNone/>
              <a:defRPr sz="2000" b="1"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0" algn="r" defTabSz="914400" rtl="1" eaLnBrk="1" latinLnBrk="0" hangingPunct="1">
              <a:lnSpc>
                <a:spcPct val="90000"/>
              </a:lnSpc>
              <a:spcBef>
                <a:spcPts val="600"/>
              </a:spcBef>
              <a:buClr>
                <a:schemeClr val="accent1"/>
              </a:buClr>
              <a:buSzPct val="100000"/>
              <a:buFont typeface="Arial" pitchFamily="34" charset="0"/>
              <a:buNone/>
              <a:defRPr sz="1800" b="1"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indent="0" algn="r" defTabSz="914400" rtl="1" eaLnBrk="1" latinLnBrk="0" hangingPunct="1">
              <a:lnSpc>
                <a:spcPct val="90000"/>
              </a:lnSpc>
              <a:spcBef>
                <a:spcPts val="600"/>
              </a:spcBef>
              <a:buClr>
                <a:schemeClr val="accent1"/>
              </a:buClr>
              <a:buSzPct val="100000"/>
              <a:buFont typeface="Arial" pitchFamily="34" charset="0"/>
              <a:buNone/>
              <a:defRPr sz="1600" b="1"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indent="0" algn="r" defTabSz="914400" rtl="1" eaLnBrk="1" latinLnBrk="0" hangingPunct="1">
              <a:lnSpc>
                <a:spcPct val="90000"/>
              </a:lnSpc>
              <a:spcBef>
                <a:spcPts val="600"/>
              </a:spcBef>
              <a:buClr>
                <a:schemeClr val="accent1"/>
              </a:buClr>
              <a:buSzPct val="100000"/>
              <a:buFont typeface="Arial" pitchFamily="34" charset="0"/>
              <a:buNone/>
              <a:defRPr sz="1600" b="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286000" indent="0" algn="r" defTabSz="914400" rtl="1" eaLnBrk="1" latinLnBrk="0" hangingPunct="1">
              <a:spcBef>
                <a:spcPts val="600"/>
              </a:spcBef>
              <a:buClr>
                <a:schemeClr val="accent1"/>
              </a:buClr>
              <a:buFont typeface="Arial" pitchFamily="34" charset="0"/>
              <a:buNone/>
              <a:defRPr sz="1600" b="1" kern="1200">
                <a:solidFill>
                  <a:schemeClr val="tx1"/>
                </a:solidFill>
                <a:latin typeface="+mn-lt"/>
                <a:ea typeface="+mn-ea"/>
                <a:cs typeface="+mn-cs"/>
              </a:defRPr>
            </a:lvl6pPr>
            <a:lvl7pPr marL="2743200" indent="0" algn="r" defTabSz="914400" rtl="1" eaLnBrk="1" latinLnBrk="0" hangingPunct="1">
              <a:spcBef>
                <a:spcPts val="600"/>
              </a:spcBef>
              <a:buClr>
                <a:schemeClr val="accent1"/>
              </a:buClr>
              <a:buFont typeface="Arial" pitchFamily="34" charset="0"/>
              <a:buNone/>
              <a:defRPr sz="1600" b="1" kern="1200">
                <a:solidFill>
                  <a:schemeClr val="tx1"/>
                </a:solidFill>
                <a:latin typeface="+mn-lt"/>
                <a:ea typeface="+mn-ea"/>
                <a:cs typeface="+mn-cs"/>
              </a:defRPr>
            </a:lvl7pPr>
            <a:lvl8pPr marL="3200400" indent="0" algn="r" defTabSz="914400" rtl="1" eaLnBrk="1" latinLnBrk="0" hangingPunct="1">
              <a:spcBef>
                <a:spcPts val="600"/>
              </a:spcBef>
              <a:buClr>
                <a:schemeClr val="accent1"/>
              </a:buClr>
              <a:buFont typeface="Arial" pitchFamily="34" charset="0"/>
              <a:buNone/>
              <a:defRPr sz="1600" b="1" kern="1200">
                <a:solidFill>
                  <a:schemeClr val="tx1"/>
                </a:solidFill>
                <a:latin typeface="+mn-lt"/>
                <a:ea typeface="+mn-ea"/>
                <a:cs typeface="+mn-cs"/>
              </a:defRPr>
            </a:lvl8pPr>
            <a:lvl9pPr marL="3657600" indent="0" algn="r" defTabSz="914400" rtl="1" eaLnBrk="1" latinLnBrk="0" hangingPunct="1">
              <a:spcBef>
                <a:spcPts val="600"/>
              </a:spcBef>
              <a:buClr>
                <a:schemeClr val="accent1"/>
              </a:buClr>
              <a:buFont typeface="Arial" pitchFamily="34" charset="0"/>
              <a:buNone/>
              <a:defRPr sz="1600" b="1" kern="1200">
                <a:solidFill>
                  <a:schemeClr val="tx1"/>
                </a:solidFill>
                <a:latin typeface="+mn-lt"/>
                <a:ea typeface="+mn-ea"/>
                <a:cs typeface="+mn-cs"/>
              </a:defRPr>
            </a:lvl9pPr>
          </a:lstStyle>
          <a:p>
            <a:pPr algn="ctr"/>
            <a:r>
              <a:rPr lang="he-IL" sz="2800" dirty="0">
                <a:solidFill>
                  <a:schemeClr val="tx1"/>
                </a:solidFill>
                <a:latin typeface="+mn-lt"/>
                <a:ea typeface="+mn-ea"/>
                <a:cs typeface="+mn-cs"/>
              </a:rPr>
              <a:t>קרנות פנסיה נבחרות 2020</a:t>
            </a:r>
          </a:p>
        </p:txBody>
      </p:sp>
      <p:sp>
        <p:nvSpPr>
          <p:cNvPr id="18" name="כותרת 4">
            <a:extLst>
              <a:ext uri="{FF2B5EF4-FFF2-40B4-BE49-F238E27FC236}">
                <a16:creationId xmlns:a16="http://schemas.microsoft.com/office/drawing/2014/main" id="{7C5DDA07-8019-4D71-A2FB-8C9B984C62BB}"/>
              </a:ext>
            </a:extLst>
          </p:cNvPr>
          <p:cNvSpPr txBox="1">
            <a:spLocks/>
          </p:cNvSpPr>
          <p:nvPr/>
        </p:nvSpPr>
        <p:spPr>
          <a:xfrm>
            <a:off x="-92597" y="102636"/>
            <a:ext cx="12319322" cy="751397"/>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3600" kern="1200" spc="1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he-IL" sz="4400" dirty="0"/>
              <a:t>מכשירי החיסכון השונים –פנסיה חדשה/צוברות</a:t>
            </a:r>
          </a:p>
        </p:txBody>
      </p:sp>
      <p:cxnSp>
        <p:nvCxnSpPr>
          <p:cNvPr id="20" name="מחבר ישר 19">
            <a:extLst>
              <a:ext uri="{FF2B5EF4-FFF2-40B4-BE49-F238E27FC236}">
                <a16:creationId xmlns:a16="http://schemas.microsoft.com/office/drawing/2014/main" id="{3C5D8761-EA2D-4AEB-A0D0-E3E7AC65A360}"/>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תמונה 5">
            <a:extLst>
              <a:ext uri="{FF2B5EF4-FFF2-40B4-BE49-F238E27FC236}">
                <a16:creationId xmlns:a16="http://schemas.microsoft.com/office/drawing/2014/main" id="{972C308A-5333-4BE6-B528-64C7E39512A7}"/>
              </a:ext>
            </a:extLst>
          </p:cNvPr>
          <p:cNvPicPr>
            <a:picLocks noChangeAspect="1"/>
          </p:cNvPicPr>
          <p:nvPr/>
        </p:nvPicPr>
        <p:blipFill>
          <a:blip r:embed="rId3"/>
          <a:stretch>
            <a:fillRect/>
          </a:stretch>
        </p:blipFill>
        <p:spPr>
          <a:xfrm>
            <a:off x="6470534" y="4700737"/>
            <a:ext cx="1911559" cy="1055684"/>
          </a:xfrm>
          <a:prstGeom prst="rect">
            <a:avLst/>
          </a:prstGeom>
        </p:spPr>
      </p:pic>
      <p:pic>
        <p:nvPicPr>
          <p:cNvPr id="28" name="תמונה 27">
            <a:extLst>
              <a:ext uri="{FF2B5EF4-FFF2-40B4-BE49-F238E27FC236}">
                <a16:creationId xmlns:a16="http://schemas.microsoft.com/office/drawing/2014/main" id="{E52D00F2-FA37-408C-B107-80D2456945E5}"/>
              </a:ext>
            </a:extLst>
          </p:cNvPr>
          <p:cNvPicPr>
            <a:picLocks noChangeAspect="1"/>
          </p:cNvPicPr>
          <p:nvPr/>
        </p:nvPicPr>
        <p:blipFill>
          <a:blip r:embed="rId4"/>
          <a:stretch>
            <a:fillRect/>
          </a:stretch>
        </p:blipFill>
        <p:spPr>
          <a:xfrm>
            <a:off x="9521622" y="2248043"/>
            <a:ext cx="2506546" cy="1105054"/>
          </a:xfrm>
          <a:prstGeom prst="rect">
            <a:avLst/>
          </a:prstGeom>
        </p:spPr>
      </p:pic>
      <p:pic>
        <p:nvPicPr>
          <p:cNvPr id="30" name="תמונה 29">
            <a:extLst>
              <a:ext uri="{FF2B5EF4-FFF2-40B4-BE49-F238E27FC236}">
                <a16:creationId xmlns:a16="http://schemas.microsoft.com/office/drawing/2014/main" id="{33015DF0-E773-4A8A-AB50-62A8258C78D4}"/>
              </a:ext>
            </a:extLst>
          </p:cNvPr>
          <p:cNvPicPr>
            <a:picLocks noChangeAspect="1"/>
          </p:cNvPicPr>
          <p:nvPr/>
        </p:nvPicPr>
        <p:blipFill>
          <a:blip r:embed="rId5"/>
          <a:stretch>
            <a:fillRect/>
          </a:stretch>
        </p:blipFill>
        <p:spPr>
          <a:xfrm>
            <a:off x="7168746" y="2237816"/>
            <a:ext cx="2293264" cy="1105054"/>
          </a:xfrm>
          <a:prstGeom prst="rect">
            <a:avLst/>
          </a:prstGeom>
        </p:spPr>
      </p:pic>
      <p:pic>
        <p:nvPicPr>
          <p:cNvPr id="31" name="תמונה 30">
            <a:extLst>
              <a:ext uri="{FF2B5EF4-FFF2-40B4-BE49-F238E27FC236}">
                <a16:creationId xmlns:a16="http://schemas.microsoft.com/office/drawing/2014/main" id="{8646DC7A-7458-47E5-829C-F1500D82E2F4}"/>
              </a:ext>
            </a:extLst>
          </p:cNvPr>
          <p:cNvPicPr>
            <a:picLocks noChangeAspect="1"/>
          </p:cNvPicPr>
          <p:nvPr/>
        </p:nvPicPr>
        <p:blipFill>
          <a:blip r:embed="rId6"/>
          <a:stretch>
            <a:fillRect/>
          </a:stretch>
        </p:blipFill>
        <p:spPr>
          <a:xfrm>
            <a:off x="4747341" y="2237816"/>
            <a:ext cx="2293264" cy="1115281"/>
          </a:xfrm>
          <a:prstGeom prst="rect">
            <a:avLst/>
          </a:prstGeom>
        </p:spPr>
      </p:pic>
      <p:pic>
        <p:nvPicPr>
          <p:cNvPr id="32" name="תמונה 31">
            <a:extLst>
              <a:ext uri="{FF2B5EF4-FFF2-40B4-BE49-F238E27FC236}">
                <a16:creationId xmlns:a16="http://schemas.microsoft.com/office/drawing/2014/main" id="{CD7FE0B7-7B48-449D-B539-A7D3FE6126B8}"/>
              </a:ext>
            </a:extLst>
          </p:cNvPr>
          <p:cNvPicPr>
            <a:picLocks noChangeAspect="1"/>
          </p:cNvPicPr>
          <p:nvPr/>
        </p:nvPicPr>
        <p:blipFill>
          <a:blip r:embed="rId7"/>
          <a:stretch>
            <a:fillRect/>
          </a:stretch>
        </p:blipFill>
        <p:spPr>
          <a:xfrm>
            <a:off x="2488557" y="2237817"/>
            <a:ext cx="2115512" cy="1115280"/>
          </a:xfrm>
          <a:prstGeom prst="rect">
            <a:avLst/>
          </a:prstGeom>
        </p:spPr>
      </p:pic>
      <p:pic>
        <p:nvPicPr>
          <p:cNvPr id="33" name="תמונה 32">
            <a:extLst>
              <a:ext uri="{FF2B5EF4-FFF2-40B4-BE49-F238E27FC236}">
                <a16:creationId xmlns:a16="http://schemas.microsoft.com/office/drawing/2014/main" id="{22C49634-DDA9-4C1A-9CA0-1B30E47C7AE8}"/>
              </a:ext>
            </a:extLst>
          </p:cNvPr>
          <p:cNvPicPr>
            <a:picLocks noChangeAspect="1"/>
          </p:cNvPicPr>
          <p:nvPr/>
        </p:nvPicPr>
        <p:blipFill>
          <a:blip r:embed="rId8"/>
          <a:stretch>
            <a:fillRect/>
          </a:stretch>
        </p:blipFill>
        <p:spPr>
          <a:xfrm>
            <a:off x="136039" y="2237815"/>
            <a:ext cx="2276793" cy="1105055"/>
          </a:xfrm>
          <a:prstGeom prst="rect">
            <a:avLst/>
          </a:prstGeom>
        </p:spPr>
      </p:pic>
      <p:pic>
        <p:nvPicPr>
          <p:cNvPr id="34" name="תמונה 33">
            <a:extLst>
              <a:ext uri="{FF2B5EF4-FFF2-40B4-BE49-F238E27FC236}">
                <a16:creationId xmlns:a16="http://schemas.microsoft.com/office/drawing/2014/main" id="{55580C2D-550D-49EA-9ABC-1DEDFA6E532E}"/>
              </a:ext>
            </a:extLst>
          </p:cNvPr>
          <p:cNvPicPr>
            <a:picLocks noChangeAspect="1"/>
          </p:cNvPicPr>
          <p:nvPr/>
        </p:nvPicPr>
        <p:blipFill>
          <a:blip r:embed="rId9"/>
          <a:stretch>
            <a:fillRect/>
          </a:stretch>
        </p:blipFill>
        <p:spPr>
          <a:xfrm>
            <a:off x="3471898" y="4759732"/>
            <a:ext cx="2264342" cy="718623"/>
          </a:xfrm>
          <a:prstGeom prst="rect">
            <a:avLst/>
          </a:prstGeom>
        </p:spPr>
      </p:pic>
      <p:pic>
        <p:nvPicPr>
          <p:cNvPr id="35" name="תמונה 34">
            <a:extLst>
              <a:ext uri="{FF2B5EF4-FFF2-40B4-BE49-F238E27FC236}">
                <a16:creationId xmlns:a16="http://schemas.microsoft.com/office/drawing/2014/main" id="{7E3695EF-3993-45F4-A8AF-DED9339AA9B1}"/>
              </a:ext>
            </a:extLst>
          </p:cNvPr>
          <p:cNvPicPr>
            <a:picLocks noChangeAspect="1"/>
          </p:cNvPicPr>
          <p:nvPr/>
        </p:nvPicPr>
        <p:blipFill>
          <a:blip r:embed="rId10"/>
          <a:stretch>
            <a:fillRect/>
          </a:stretch>
        </p:blipFill>
        <p:spPr>
          <a:xfrm>
            <a:off x="1380996" y="4572978"/>
            <a:ext cx="1562318" cy="1409897"/>
          </a:xfrm>
          <a:prstGeom prst="rect">
            <a:avLst/>
          </a:prstGeom>
        </p:spPr>
      </p:pic>
      <p:pic>
        <p:nvPicPr>
          <p:cNvPr id="36" name="תמונה 35">
            <a:extLst>
              <a:ext uri="{FF2B5EF4-FFF2-40B4-BE49-F238E27FC236}">
                <a16:creationId xmlns:a16="http://schemas.microsoft.com/office/drawing/2014/main" id="{25AB4738-FF91-4178-9222-A2A4968A55FA}"/>
              </a:ext>
            </a:extLst>
          </p:cNvPr>
          <p:cNvPicPr>
            <a:picLocks noChangeAspect="1"/>
          </p:cNvPicPr>
          <p:nvPr/>
        </p:nvPicPr>
        <p:blipFill>
          <a:blip r:embed="rId11"/>
          <a:stretch>
            <a:fillRect/>
          </a:stretch>
        </p:blipFill>
        <p:spPr>
          <a:xfrm>
            <a:off x="9116387" y="4700737"/>
            <a:ext cx="2121550" cy="754044"/>
          </a:xfrm>
          <a:prstGeom prst="rect">
            <a:avLst/>
          </a:prstGeom>
        </p:spPr>
      </p:pic>
      <p:sp>
        <p:nvSpPr>
          <p:cNvPr id="42" name="מלבן: פינות מעוגלות 41">
            <a:hlinkClick r:id="rId12" action="ppaction://hlinksldjump"/>
            <a:extLst>
              <a:ext uri="{FF2B5EF4-FFF2-40B4-BE49-F238E27FC236}">
                <a16:creationId xmlns:a16="http://schemas.microsoft.com/office/drawing/2014/main" id="{B4542F93-B91F-4E5C-B793-A25E6FE608EF}"/>
              </a:ext>
            </a:extLst>
          </p:cNvPr>
          <p:cNvSpPr/>
          <p:nvPr/>
        </p:nvSpPr>
        <p:spPr>
          <a:xfrm>
            <a:off x="0" y="102636"/>
            <a:ext cx="12124944" cy="66527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73836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4">
            <a:extLst>
              <a:ext uri="{FF2B5EF4-FFF2-40B4-BE49-F238E27FC236}">
                <a16:creationId xmlns:a16="http://schemas.microsoft.com/office/drawing/2014/main" id="{55CA7238-6AA9-4A0D-A4A0-F61F072AB9B0}"/>
              </a:ext>
            </a:extLst>
          </p:cNvPr>
          <p:cNvSpPr txBox="1">
            <a:spLocks/>
          </p:cNvSpPr>
          <p:nvPr/>
        </p:nvSpPr>
        <p:spPr>
          <a:xfrm>
            <a:off x="2" y="102636"/>
            <a:ext cx="12191998" cy="751397"/>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3600" kern="1200" spc="1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he-IL" sz="4400" dirty="0"/>
              <a:t>מכשירי החיסכון השונים – ביטוח מנהלים</a:t>
            </a:r>
          </a:p>
        </p:txBody>
      </p:sp>
      <p:cxnSp>
        <p:nvCxnSpPr>
          <p:cNvPr id="4" name="מחבר ישר 3">
            <a:extLst>
              <a:ext uri="{FF2B5EF4-FFF2-40B4-BE49-F238E27FC236}">
                <a16:creationId xmlns:a16="http://schemas.microsoft.com/office/drawing/2014/main" id="{11743231-9E33-421D-AB36-17D1984D1BBD}"/>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מלבן 1">
            <a:extLst>
              <a:ext uri="{FF2B5EF4-FFF2-40B4-BE49-F238E27FC236}">
                <a16:creationId xmlns:a16="http://schemas.microsoft.com/office/drawing/2014/main" id="{41FD2A49-D5E2-4948-883D-EA9784B82822}"/>
              </a:ext>
            </a:extLst>
          </p:cNvPr>
          <p:cNvSpPr/>
          <p:nvPr/>
        </p:nvSpPr>
        <p:spPr>
          <a:xfrm>
            <a:off x="0" y="776570"/>
            <a:ext cx="12192000" cy="5560689"/>
          </a:xfrm>
          <a:prstGeom prst="rect">
            <a:avLst/>
          </a:prstGeom>
        </p:spPr>
        <p:txBody>
          <a:bodyPr wrap="square">
            <a:spAutoFit/>
          </a:bodyPr>
          <a:lstStyle/>
          <a:p>
            <a:pPr algn="ctr">
              <a:lnSpc>
                <a:spcPct val="150000"/>
              </a:lnSpc>
            </a:pPr>
            <a:r>
              <a:rPr lang="he-IL" sz="3600" b="1" dirty="0">
                <a:solidFill>
                  <a:schemeClr val="bg2">
                    <a:lumMod val="25000"/>
                    <a:lumOff val="75000"/>
                  </a:schemeClr>
                </a:solidFill>
              </a:rPr>
              <a:t>מה זה ביטוח מנהלים?</a:t>
            </a:r>
          </a:p>
          <a:p>
            <a:pPr algn="ctr">
              <a:lnSpc>
                <a:spcPct val="150000"/>
              </a:lnSpc>
            </a:pPr>
            <a:r>
              <a:rPr lang="he-IL" sz="2800" dirty="0"/>
              <a:t>ביטוח מנהלים הוא חוזה בין המבוטח לבין חברת הביטוח, הנקרא 'פוליסת ביטוח'. היות שמדובר בחוזה, מרבית התנאים בו קבועים ואינם ניתנים לשינוי במהלך תקופת הביטוח. חברת הביטוח היא זו שנושאת בסיכון </a:t>
            </a:r>
            <a:r>
              <a:rPr lang="he-IL" sz="2800" dirty="0" err="1"/>
              <a:t>הביטוחי</a:t>
            </a:r>
            <a:r>
              <a:rPr lang="he-IL" sz="2800" dirty="0"/>
              <a:t> הקיים בפוליסה. </a:t>
            </a:r>
          </a:p>
          <a:p>
            <a:pPr algn="ctr">
              <a:lnSpc>
                <a:spcPct val="150000"/>
              </a:lnSpc>
            </a:pPr>
            <a:r>
              <a:rPr lang="he-IL" sz="3600" b="1" dirty="0">
                <a:solidFill>
                  <a:schemeClr val="bg2">
                    <a:lumMod val="25000"/>
                    <a:lumOff val="75000"/>
                  </a:schemeClr>
                </a:solidFill>
              </a:rPr>
              <a:t>איך זה עובד?</a:t>
            </a:r>
          </a:p>
          <a:p>
            <a:pPr algn="ctr">
              <a:lnSpc>
                <a:spcPct val="150000"/>
              </a:lnSpc>
            </a:pPr>
            <a:r>
              <a:rPr lang="he-IL" sz="2800" dirty="0"/>
              <a:t>העובד רשאי להפקיד עד 7% משכרו בכל חודש והמעסיק יכול להוסיף עוד 7.5% משכר העובד כתגמולים (כולל הפקדה לאובדן כושר עבודה) ובנוסף עוד 8.33% משכר העובד כפיצויים.</a:t>
            </a:r>
            <a:endParaRPr lang="he-IL" b="1" dirty="0"/>
          </a:p>
        </p:txBody>
      </p:sp>
      <p:sp>
        <p:nvSpPr>
          <p:cNvPr id="7" name="מלבן: פינות מעוגלות 6">
            <a:hlinkClick r:id="rId3" action="ppaction://hlinksldjump"/>
            <a:extLst>
              <a:ext uri="{FF2B5EF4-FFF2-40B4-BE49-F238E27FC236}">
                <a16:creationId xmlns:a16="http://schemas.microsoft.com/office/drawing/2014/main" id="{1C528F18-6E0C-410F-9DEA-31222FA32F44}"/>
              </a:ext>
            </a:extLst>
          </p:cNvPr>
          <p:cNvSpPr/>
          <p:nvPr/>
        </p:nvSpPr>
        <p:spPr>
          <a:xfrm>
            <a:off x="95250" y="102636"/>
            <a:ext cx="12096750" cy="67553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027810945"/>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1249"/>
                                          </p:stCondLst>
                                        </p:cTn>
                                        <p:tgtEl>
                                          <p:spTgt spid="2">
                                            <p:txEl>
                                              <p:pRg st="0" end="0"/>
                                            </p:txEl>
                                          </p:spTgt>
                                        </p:tgtEl>
                                        <p:attrNameLst>
                                          <p:attrName>style.visibility</p:attrName>
                                        </p:attrNameLst>
                                      </p:cBhvr>
                                      <p:to>
                                        <p:strVal val="visible"/>
                                      </p:to>
                                    </p:set>
                                  </p:childTnLst>
                                </p:cTn>
                              </p:par>
                            </p:childTnLst>
                          </p:cTn>
                        </p:par>
                        <p:par>
                          <p:cTn id="7" fill="hold">
                            <p:stCondLst>
                              <p:cond delay="1250"/>
                            </p:stCondLst>
                            <p:childTnLst>
                              <p:par>
                                <p:cTn id="8" presetID="1" presetClass="entr" presetSubtype="0" fill="hold" grpId="0" nodeType="afterEffect">
                                  <p:stCondLst>
                                    <p:cond delay="1000"/>
                                  </p:stCondLst>
                                  <p:childTnLst>
                                    <p:set>
                                      <p:cBhvr>
                                        <p:cTn id="9" dur="1" fill="hold">
                                          <p:stCondLst>
                                            <p:cond delay="1249"/>
                                          </p:stCondLst>
                                        </p:cTn>
                                        <p:tgtEl>
                                          <p:spTgt spid="2">
                                            <p:txEl>
                                              <p:pRg st="1" end="1"/>
                                            </p:txEl>
                                          </p:spTgt>
                                        </p:tgtEl>
                                        <p:attrNameLst>
                                          <p:attrName>style.visibility</p:attrName>
                                        </p:attrNameLst>
                                      </p:cBhvr>
                                      <p:to>
                                        <p:strVal val="visible"/>
                                      </p:to>
                                    </p:set>
                                  </p:childTnLst>
                                </p:cTn>
                              </p:par>
                            </p:childTnLst>
                          </p:cTn>
                        </p:par>
                        <p:par>
                          <p:cTn id="10" fill="hold">
                            <p:stCondLst>
                              <p:cond delay="3500"/>
                            </p:stCondLst>
                            <p:childTnLst>
                              <p:par>
                                <p:cTn id="11" presetID="1" presetClass="entr" presetSubtype="0" fill="hold" grpId="0" nodeType="afterEffect">
                                  <p:stCondLst>
                                    <p:cond delay="3250"/>
                                  </p:stCondLst>
                                  <p:childTnLst>
                                    <p:set>
                                      <p:cBhvr>
                                        <p:cTn id="12" dur="1" fill="hold">
                                          <p:stCondLst>
                                            <p:cond delay="1249"/>
                                          </p:stCondLst>
                                        </p:cTn>
                                        <p:tgtEl>
                                          <p:spTgt spid="2">
                                            <p:txEl>
                                              <p:pRg st="2" end="2"/>
                                            </p:txEl>
                                          </p:spTgt>
                                        </p:tgtEl>
                                        <p:attrNameLst>
                                          <p:attrName>style.visibility</p:attrName>
                                        </p:attrNameLst>
                                      </p:cBhvr>
                                      <p:to>
                                        <p:strVal val="visible"/>
                                      </p:to>
                                    </p:set>
                                  </p:childTnLst>
                                </p:cTn>
                              </p:par>
                            </p:childTnLst>
                          </p:cTn>
                        </p:par>
                        <p:par>
                          <p:cTn id="13" fill="hold">
                            <p:stCondLst>
                              <p:cond delay="8000"/>
                            </p:stCondLst>
                            <p:childTnLst>
                              <p:par>
                                <p:cTn id="14" presetID="1" presetClass="entr" presetSubtype="0" fill="hold" nodeType="afterEffect">
                                  <p:stCondLst>
                                    <p:cond delay="1000"/>
                                  </p:stCondLst>
                                  <p:childTnLst>
                                    <p:set>
                                      <p:cBhvr>
                                        <p:cTn id="15"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4">
            <a:extLst>
              <a:ext uri="{FF2B5EF4-FFF2-40B4-BE49-F238E27FC236}">
                <a16:creationId xmlns:a16="http://schemas.microsoft.com/office/drawing/2014/main" id="{55CA7238-6AA9-4A0D-A4A0-F61F072AB9B0}"/>
              </a:ext>
            </a:extLst>
          </p:cNvPr>
          <p:cNvSpPr txBox="1">
            <a:spLocks/>
          </p:cNvSpPr>
          <p:nvPr/>
        </p:nvSpPr>
        <p:spPr>
          <a:xfrm>
            <a:off x="2" y="102636"/>
            <a:ext cx="12191998" cy="751397"/>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3600" kern="1200" spc="1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he-IL" sz="4400" dirty="0"/>
              <a:t>מכשירי החיסכון השונים – קופת גמל</a:t>
            </a:r>
          </a:p>
        </p:txBody>
      </p:sp>
      <p:cxnSp>
        <p:nvCxnSpPr>
          <p:cNvPr id="4" name="מחבר ישר 3">
            <a:extLst>
              <a:ext uri="{FF2B5EF4-FFF2-40B4-BE49-F238E27FC236}">
                <a16:creationId xmlns:a16="http://schemas.microsoft.com/office/drawing/2014/main" id="{11743231-9E33-421D-AB36-17D1984D1BBD}"/>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מלבן 1">
            <a:extLst>
              <a:ext uri="{FF2B5EF4-FFF2-40B4-BE49-F238E27FC236}">
                <a16:creationId xmlns:a16="http://schemas.microsoft.com/office/drawing/2014/main" id="{41FD2A49-D5E2-4948-883D-EA9784B82822}"/>
              </a:ext>
            </a:extLst>
          </p:cNvPr>
          <p:cNvSpPr/>
          <p:nvPr/>
        </p:nvSpPr>
        <p:spPr>
          <a:xfrm>
            <a:off x="0" y="776570"/>
            <a:ext cx="12192000" cy="6207020"/>
          </a:xfrm>
          <a:prstGeom prst="rect">
            <a:avLst/>
          </a:prstGeom>
        </p:spPr>
        <p:txBody>
          <a:bodyPr wrap="square">
            <a:spAutoFit/>
          </a:bodyPr>
          <a:lstStyle/>
          <a:p>
            <a:pPr algn="ctr">
              <a:lnSpc>
                <a:spcPct val="150000"/>
              </a:lnSpc>
            </a:pPr>
            <a:r>
              <a:rPr lang="he-IL" sz="3600" b="1" dirty="0">
                <a:solidFill>
                  <a:schemeClr val="bg2">
                    <a:lumMod val="25000"/>
                    <a:lumOff val="75000"/>
                  </a:schemeClr>
                </a:solidFill>
              </a:rPr>
              <a:t>מה זה קופת גמל?</a:t>
            </a:r>
          </a:p>
          <a:p>
            <a:pPr algn="ctr">
              <a:lnSpc>
                <a:spcPct val="150000"/>
              </a:lnSpc>
            </a:pPr>
            <a:r>
              <a:rPr lang="he-IL" sz="2800" dirty="0"/>
              <a:t>חיסכון לטווח ארוך, בעל מרכיב של חיסכון בלבד ("חיסכון טהור" ללא כיסויים </a:t>
            </a:r>
            <a:r>
              <a:rPr lang="he-IL" sz="2800" dirty="0" err="1"/>
              <a:t>ביטוחיים</a:t>
            </a:r>
            <a:r>
              <a:rPr lang="he-IL" sz="2800" dirty="0"/>
              <a:t>). באמצעותה ניתן לחסוך כספים לגיל פרישה וליהנות מהטבות מס. </a:t>
            </a:r>
            <a:br>
              <a:rPr lang="en-US" sz="2800" dirty="0"/>
            </a:br>
            <a:r>
              <a:rPr lang="he-IL" sz="2800" dirty="0"/>
              <a:t>יש לשים לב כי בקופת גמל לא קיימים מרכיבים של ביטוח נכות או שאירים כחלק מהחיסכון בקופה. </a:t>
            </a:r>
          </a:p>
          <a:p>
            <a:pPr algn="ctr">
              <a:lnSpc>
                <a:spcPct val="150000"/>
              </a:lnSpc>
            </a:pPr>
            <a:r>
              <a:rPr lang="he-IL" sz="3600" b="1" dirty="0">
                <a:solidFill>
                  <a:schemeClr val="bg2">
                    <a:lumMod val="25000"/>
                    <a:lumOff val="75000"/>
                  </a:schemeClr>
                </a:solidFill>
              </a:rPr>
              <a:t>איך זה עובד?</a:t>
            </a:r>
          </a:p>
          <a:p>
            <a:pPr algn="ctr">
              <a:lnSpc>
                <a:spcPct val="150000"/>
              </a:lnSpc>
            </a:pPr>
            <a:r>
              <a:rPr lang="he-IL" sz="2800" dirty="0"/>
              <a:t>העובד רשאי להפקיד עד 7% משכרו בכל חודש והמעסיק יכול להוסיף עוד 7.5% משכר העובד כתגמולים (כולל הפקדה לאובדן כושר עבודה) ובנוסף עוד 8.33% משכר העובד כפיצויים.</a:t>
            </a:r>
            <a:endParaRPr lang="he-IL" b="1" dirty="0"/>
          </a:p>
        </p:txBody>
      </p:sp>
      <p:sp>
        <p:nvSpPr>
          <p:cNvPr id="5" name="מלבן: פינות מעוגלות 4">
            <a:hlinkClick r:id="rId3" action="ppaction://hlinksldjump"/>
            <a:extLst>
              <a:ext uri="{FF2B5EF4-FFF2-40B4-BE49-F238E27FC236}">
                <a16:creationId xmlns:a16="http://schemas.microsoft.com/office/drawing/2014/main" id="{17E0F729-BCA7-477B-85B2-BD251B35BA54}"/>
              </a:ext>
            </a:extLst>
          </p:cNvPr>
          <p:cNvSpPr/>
          <p:nvPr/>
        </p:nvSpPr>
        <p:spPr>
          <a:xfrm>
            <a:off x="0" y="102636"/>
            <a:ext cx="12115800" cy="67553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4088652788"/>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1249"/>
                                          </p:stCondLst>
                                        </p:cTn>
                                        <p:tgtEl>
                                          <p:spTgt spid="2">
                                            <p:txEl>
                                              <p:pRg st="0" end="0"/>
                                            </p:txEl>
                                          </p:spTgt>
                                        </p:tgtEl>
                                        <p:attrNameLst>
                                          <p:attrName>style.visibility</p:attrName>
                                        </p:attrNameLst>
                                      </p:cBhvr>
                                      <p:to>
                                        <p:strVal val="visible"/>
                                      </p:to>
                                    </p:set>
                                  </p:childTnLst>
                                </p:cTn>
                              </p:par>
                            </p:childTnLst>
                          </p:cTn>
                        </p:par>
                        <p:par>
                          <p:cTn id="7" fill="hold">
                            <p:stCondLst>
                              <p:cond delay="1250"/>
                            </p:stCondLst>
                            <p:childTnLst>
                              <p:par>
                                <p:cTn id="8" presetID="1" presetClass="entr" presetSubtype="0" fill="hold" grpId="0" nodeType="afterEffect">
                                  <p:stCondLst>
                                    <p:cond delay="1000"/>
                                  </p:stCondLst>
                                  <p:childTnLst>
                                    <p:set>
                                      <p:cBhvr>
                                        <p:cTn id="9" dur="1" fill="hold">
                                          <p:stCondLst>
                                            <p:cond delay="1249"/>
                                          </p:stCondLst>
                                        </p:cTn>
                                        <p:tgtEl>
                                          <p:spTgt spid="2">
                                            <p:txEl>
                                              <p:pRg st="1" end="1"/>
                                            </p:txEl>
                                          </p:spTgt>
                                        </p:tgtEl>
                                        <p:attrNameLst>
                                          <p:attrName>style.visibility</p:attrName>
                                        </p:attrNameLst>
                                      </p:cBhvr>
                                      <p:to>
                                        <p:strVal val="visible"/>
                                      </p:to>
                                    </p:set>
                                  </p:childTnLst>
                                </p:cTn>
                              </p:par>
                            </p:childTnLst>
                          </p:cTn>
                        </p:par>
                        <p:par>
                          <p:cTn id="10" fill="hold">
                            <p:stCondLst>
                              <p:cond delay="3500"/>
                            </p:stCondLst>
                            <p:childTnLst>
                              <p:par>
                                <p:cTn id="11" presetID="1" presetClass="entr" presetSubtype="0" fill="hold" grpId="0" nodeType="afterEffect">
                                  <p:stCondLst>
                                    <p:cond delay="3250"/>
                                  </p:stCondLst>
                                  <p:childTnLst>
                                    <p:set>
                                      <p:cBhvr>
                                        <p:cTn id="12" dur="1" fill="hold">
                                          <p:stCondLst>
                                            <p:cond delay="1249"/>
                                          </p:stCondLst>
                                        </p:cTn>
                                        <p:tgtEl>
                                          <p:spTgt spid="2">
                                            <p:txEl>
                                              <p:pRg st="2" end="2"/>
                                            </p:txEl>
                                          </p:spTgt>
                                        </p:tgtEl>
                                        <p:attrNameLst>
                                          <p:attrName>style.visibility</p:attrName>
                                        </p:attrNameLst>
                                      </p:cBhvr>
                                      <p:to>
                                        <p:strVal val="visible"/>
                                      </p:to>
                                    </p:set>
                                  </p:childTnLst>
                                </p:cTn>
                              </p:par>
                            </p:childTnLst>
                          </p:cTn>
                        </p:par>
                        <p:par>
                          <p:cTn id="13" fill="hold">
                            <p:stCondLst>
                              <p:cond delay="8000"/>
                            </p:stCondLst>
                            <p:childTnLst>
                              <p:par>
                                <p:cTn id="14" presetID="1" presetClass="entr" presetSubtype="0" fill="hold" nodeType="afterEffect">
                                  <p:stCondLst>
                                    <p:cond delay="1000"/>
                                  </p:stCondLst>
                                  <p:childTnLst>
                                    <p:set>
                                      <p:cBhvr>
                                        <p:cTn id="15"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5DBAB190-3069-4066-9DA1-25C392BEB9C2}"/>
              </a:ext>
            </a:extLst>
          </p:cNvPr>
          <p:cNvSpPr>
            <a:spLocks noGrp="1"/>
          </p:cNvSpPr>
          <p:nvPr>
            <p:ph type="title"/>
          </p:nvPr>
        </p:nvSpPr>
        <p:spPr>
          <a:xfrm>
            <a:off x="2609396" y="1207228"/>
            <a:ext cx="6973208" cy="2669828"/>
          </a:xfrm>
        </p:spPr>
        <p:txBody>
          <a:bodyPr>
            <a:noAutofit/>
          </a:bodyPr>
          <a:lstStyle/>
          <a:p>
            <a:pPr algn="ctr">
              <a:lnSpc>
                <a:spcPct val="150000"/>
              </a:lnSpc>
            </a:pPr>
            <a:r>
              <a:rPr lang="he-IL" sz="4400" dirty="0"/>
              <a:t>קורס הכוונה לפרישה</a:t>
            </a:r>
            <a:br>
              <a:rPr lang="he-IL" sz="4400" dirty="0"/>
            </a:br>
            <a:fld id="{7A1F8EFF-D899-45AA-BBBE-B8F8C87C4646}" type="datetime11">
              <a:rPr lang="he-IL" sz="4400" smtClean="0"/>
              <a:t>יום שני 03 אוגוסט 2020</a:t>
            </a:fld>
            <a:br>
              <a:rPr lang="he-IL" sz="4400" dirty="0"/>
            </a:br>
            <a:r>
              <a:rPr lang="he-IL" sz="4400" dirty="0"/>
              <a:t>מפגש 2 מתוך 3</a:t>
            </a:r>
          </a:p>
        </p:txBody>
      </p:sp>
      <p:sp>
        <p:nvSpPr>
          <p:cNvPr id="7" name="מלבן 6">
            <a:extLst>
              <a:ext uri="{FF2B5EF4-FFF2-40B4-BE49-F238E27FC236}">
                <a16:creationId xmlns:a16="http://schemas.microsoft.com/office/drawing/2014/main" id="{B4F0D494-B5DA-417A-A3B0-5700B5333161}"/>
              </a:ext>
            </a:extLst>
          </p:cNvPr>
          <p:cNvSpPr/>
          <p:nvPr/>
        </p:nvSpPr>
        <p:spPr>
          <a:xfrm>
            <a:off x="4400587" y="5065997"/>
            <a:ext cx="3610283" cy="584775"/>
          </a:xfrm>
          <a:prstGeom prst="rect">
            <a:avLst/>
          </a:prstGeom>
        </p:spPr>
        <p:txBody>
          <a:bodyPr wrap="none">
            <a:spAutoFit/>
          </a:bodyPr>
          <a:lstStyle/>
          <a:p>
            <a:r>
              <a:rPr lang="he-IL" sz="3200" spc="100" dirty="0">
                <a:solidFill>
                  <a:prstClr val="white"/>
                </a:solidFill>
                <a:latin typeface="Tahoma" panose="020B0604030504040204" pitchFamily="34" charset="0"/>
                <a:ea typeface="Tahoma" panose="020B0604030504040204" pitchFamily="34" charset="0"/>
                <a:cs typeface="Tahoma" panose="020B0604030504040204" pitchFamily="34" charset="0"/>
              </a:rPr>
              <a:t>הרצאה וירטואלית</a:t>
            </a:r>
            <a:endParaRPr lang="he-IL" dirty="0"/>
          </a:p>
        </p:txBody>
      </p:sp>
    </p:spTree>
    <p:extLst>
      <p:ext uri="{BB962C8B-B14F-4D97-AF65-F5344CB8AC3E}">
        <p14:creationId xmlns:p14="http://schemas.microsoft.com/office/powerpoint/2010/main" val="2798876609"/>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4">
            <a:extLst>
              <a:ext uri="{FF2B5EF4-FFF2-40B4-BE49-F238E27FC236}">
                <a16:creationId xmlns:a16="http://schemas.microsoft.com/office/drawing/2014/main" id="{55CA7238-6AA9-4A0D-A4A0-F61F072AB9B0}"/>
              </a:ext>
            </a:extLst>
          </p:cNvPr>
          <p:cNvSpPr txBox="1">
            <a:spLocks/>
          </p:cNvSpPr>
          <p:nvPr/>
        </p:nvSpPr>
        <p:spPr>
          <a:xfrm>
            <a:off x="2" y="102636"/>
            <a:ext cx="11934823" cy="751397"/>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3600" kern="1200" spc="1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he-IL" sz="4400" dirty="0"/>
              <a:t>כיצד בודקים תלוש שכר</a:t>
            </a:r>
          </a:p>
        </p:txBody>
      </p:sp>
      <p:cxnSp>
        <p:nvCxnSpPr>
          <p:cNvPr id="4" name="מחבר ישר 3">
            <a:extLst>
              <a:ext uri="{FF2B5EF4-FFF2-40B4-BE49-F238E27FC236}">
                <a16:creationId xmlns:a16="http://schemas.microsoft.com/office/drawing/2014/main" id="{11743231-9E33-421D-AB36-17D1984D1BBD}"/>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8587117"/>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5DBAB190-3069-4066-9DA1-25C392BEB9C2}"/>
              </a:ext>
            </a:extLst>
          </p:cNvPr>
          <p:cNvSpPr>
            <a:spLocks noGrp="1"/>
          </p:cNvSpPr>
          <p:nvPr>
            <p:ph type="title"/>
          </p:nvPr>
        </p:nvSpPr>
        <p:spPr>
          <a:xfrm>
            <a:off x="4690872" y="102636"/>
            <a:ext cx="6973208" cy="751397"/>
          </a:xfrm>
        </p:spPr>
        <p:txBody>
          <a:bodyPr>
            <a:noAutofit/>
          </a:bodyPr>
          <a:lstStyle/>
          <a:p>
            <a:r>
              <a:rPr lang="he-IL" sz="4400" dirty="0"/>
              <a:t>הטבה למשתתפי הקורס</a:t>
            </a:r>
          </a:p>
        </p:txBody>
      </p:sp>
      <p:cxnSp>
        <p:nvCxnSpPr>
          <p:cNvPr id="9" name="מחבר ישר 8">
            <a:extLst>
              <a:ext uri="{FF2B5EF4-FFF2-40B4-BE49-F238E27FC236}">
                <a16:creationId xmlns:a16="http://schemas.microsoft.com/office/drawing/2014/main" id="{60F42B50-CB47-4EAF-A815-9767638E5E56}"/>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מלבן 1">
            <a:extLst>
              <a:ext uri="{FF2B5EF4-FFF2-40B4-BE49-F238E27FC236}">
                <a16:creationId xmlns:a16="http://schemas.microsoft.com/office/drawing/2014/main" id="{AC9CB3CD-2C97-42D7-A8B2-C7D28A2F0678}"/>
              </a:ext>
            </a:extLst>
          </p:cNvPr>
          <p:cNvSpPr/>
          <p:nvPr/>
        </p:nvSpPr>
        <p:spPr>
          <a:xfrm>
            <a:off x="987552" y="2880389"/>
            <a:ext cx="11024000" cy="913327"/>
          </a:xfrm>
          <a:prstGeom prst="rect">
            <a:avLst/>
          </a:prstGeom>
        </p:spPr>
        <p:txBody>
          <a:bodyPr wrap="square">
            <a:spAutoFit/>
          </a:bodyPr>
          <a:lstStyle/>
          <a:p>
            <a:pPr algn="ctr">
              <a:lnSpc>
                <a:spcPct val="150000"/>
              </a:lnSpc>
            </a:pPr>
            <a:r>
              <a:rPr lang="he-IL" sz="4000" b="1" i="1" u="sng" spc="300" dirty="0">
                <a:solidFill>
                  <a:srgbClr val="FFFF00"/>
                </a:solidFill>
                <a:effectLst>
                  <a:outerShdw blurRad="38100" dist="38100" dir="2700000" algn="tl">
                    <a:srgbClr val="000000">
                      <a:alpha val="43137"/>
                    </a:srgbClr>
                  </a:outerShdw>
                </a:effectLst>
              </a:rPr>
              <a:t>בסיום ההרצאה תינתן הטבה למתמידים</a:t>
            </a:r>
          </a:p>
        </p:txBody>
      </p:sp>
    </p:spTree>
    <p:extLst>
      <p:ext uri="{BB962C8B-B14F-4D97-AF65-F5344CB8AC3E}">
        <p14:creationId xmlns:p14="http://schemas.microsoft.com/office/powerpoint/2010/main" val="536509803"/>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4">
            <a:extLst>
              <a:ext uri="{FF2B5EF4-FFF2-40B4-BE49-F238E27FC236}">
                <a16:creationId xmlns:a16="http://schemas.microsoft.com/office/drawing/2014/main" id="{55CA7238-6AA9-4A0D-A4A0-F61F072AB9B0}"/>
              </a:ext>
            </a:extLst>
          </p:cNvPr>
          <p:cNvSpPr txBox="1">
            <a:spLocks/>
          </p:cNvSpPr>
          <p:nvPr/>
        </p:nvSpPr>
        <p:spPr>
          <a:xfrm>
            <a:off x="2" y="102636"/>
            <a:ext cx="11720222" cy="751397"/>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3600" kern="1200" spc="1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he-IL" sz="4400" dirty="0"/>
              <a:t>לוחות הזמנים של תהליך הפרישה - </a:t>
            </a:r>
            <a:r>
              <a:rPr lang="he-IL" sz="4400" dirty="0" err="1"/>
              <a:t>אדיאל</a:t>
            </a:r>
            <a:endParaRPr lang="he-IL" sz="4400" dirty="0"/>
          </a:p>
        </p:txBody>
      </p:sp>
      <p:cxnSp>
        <p:nvCxnSpPr>
          <p:cNvPr id="4" name="מחבר ישר 3">
            <a:extLst>
              <a:ext uri="{FF2B5EF4-FFF2-40B4-BE49-F238E27FC236}">
                <a16:creationId xmlns:a16="http://schemas.microsoft.com/office/drawing/2014/main" id="{11743231-9E33-421D-AB36-17D1984D1BBD}"/>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תיבת טקסט 5">
            <a:extLst>
              <a:ext uri="{FF2B5EF4-FFF2-40B4-BE49-F238E27FC236}">
                <a16:creationId xmlns:a16="http://schemas.microsoft.com/office/drawing/2014/main" id="{4818467D-62DF-416E-AD19-A12F391E70DA}"/>
              </a:ext>
            </a:extLst>
          </p:cNvPr>
          <p:cNvSpPr txBox="1"/>
          <p:nvPr/>
        </p:nvSpPr>
        <p:spPr>
          <a:xfrm>
            <a:off x="1609343" y="1357383"/>
            <a:ext cx="9015985" cy="1313373"/>
          </a:xfrm>
          <a:prstGeom prst="rect">
            <a:avLst/>
          </a:prstGeom>
          <a:noFill/>
        </p:spPr>
        <p:txBody>
          <a:bodyPr wrap="square" rtlCol="1">
            <a:spAutoFit/>
          </a:bodyPr>
          <a:lstStyle/>
          <a:p>
            <a:pPr algn="ctr">
              <a:lnSpc>
                <a:spcPct val="150000"/>
              </a:lnSpc>
            </a:pPr>
            <a:r>
              <a:rPr lang="he-IL" sz="2800" b="1" dirty="0">
                <a:solidFill>
                  <a:srgbClr val="FFC000"/>
                </a:solidFill>
              </a:rPr>
              <a:t>את תהליך הפרישה היה נכון להתחיל ביום שהעובד החל את עבודתו הראשונה</a:t>
            </a:r>
            <a:endParaRPr lang="he-IL" sz="2800" b="1" u="sng" dirty="0">
              <a:solidFill>
                <a:srgbClr val="FFC000"/>
              </a:solidFill>
            </a:endParaRPr>
          </a:p>
        </p:txBody>
      </p:sp>
      <p:sp>
        <p:nvSpPr>
          <p:cNvPr id="7" name="תיבת טקסט 6">
            <a:extLst>
              <a:ext uri="{FF2B5EF4-FFF2-40B4-BE49-F238E27FC236}">
                <a16:creationId xmlns:a16="http://schemas.microsoft.com/office/drawing/2014/main" id="{48CAB19B-96B3-41F2-A7C9-A54836DA43F1}"/>
              </a:ext>
            </a:extLst>
          </p:cNvPr>
          <p:cNvSpPr txBox="1"/>
          <p:nvPr/>
        </p:nvSpPr>
        <p:spPr>
          <a:xfrm>
            <a:off x="1588007" y="3247143"/>
            <a:ext cx="9015985" cy="667042"/>
          </a:xfrm>
          <a:prstGeom prst="rect">
            <a:avLst/>
          </a:prstGeom>
          <a:noFill/>
        </p:spPr>
        <p:txBody>
          <a:bodyPr wrap="square" rtlCol="1">
            <a:spAutoFit/>
          </a:bodyPr>
          <a:lstStyle/>
          <a:p>
            <a:pPr algn="ctr">
              <a:lnSpc>
                <a:spcPct val="150000"/>
              </a:lnSpc>
            </a:pPr>
            <a:r>
              <a:rPr lang="he-IL" sz="2800" b="1" dirty="0">
                <a:solidFill>
                  <a:srgbClr val="FFC000"/>
                </a:solidFill>
              </a:rPr>
              <a:t>מה קורה בפועל?</a:t>
            </a:r>
            <a:endParaRPr lang="he-IL" sz="2800" b="1" u="sng" dirty="0">
              <a:solidFill>
                <a:srgbClr val="FFC000"/>
              </a:solidFill>
            </a:endParaRPr>
          </a:p>
        </p:txBody>
      </p:sp>
      <p:sp>
        <p:nvSpPr>
          <p:cNvPr id="8" name="תיבת טקסט 7">
            <a:extLst>
              <a:ext uri="{FF2B5EF4-FFF2-40B4-BE49-F238E27FC236}">
                <a16:creationId xmlns:a16="http://schemas.microsoft.com/office/drawing/2014/main" id="{D188F9E1-0DC8-490D-BDB0-A89E44D2615E}"/>
              </a:ext>
            </a:extLst>
          </p:cNvPr>
          <p:cNvSpPr txBox="1"/>
          <p:nvPr/>
        </p:nvSpPr>
        <p:spPr>
          <a:xfrm>
            <a:off x="1609342" y="4490572"/>
            <a:ext cx="9015985" cy="667042"/>
          </a:xfrm>
          <a:prstGeom prst="rect">
            <a:avLst/>
          </a:prstGeom>
          <a:noFill/>
        </p:spPr>
        <p:txBody>
          <a:bodyPr wrap="square" rtlCol="1">
            <a:spAutoFit/>
          </a:bodyPr>
          <a:lstStyle/>
          <a:p>
            <a:pPr algn="ctr">
              <a:lnSpc>
                <a:spcPct val="150000"/>
              </a:lnSpc>
            </a:pPr>
            <a:r>
              <a:rPr lang="he-IL" sz="2800" b="1" dirty="0">
                <a:solidFill>
                  <a:srgbClr val="FFC000"/>
                </a:solidFill>
              </a:rPr>
              <a:t>העובד מגיע </a:t>
            </a:r>
            <a:r>
              <a:rPr lang="he-IL" sz="2800" b="1" u="sng" dirty="0">
                <a:solidFill>
                  <a:srgbClr val="FF0000"/>
                </a:solidFill>
              </a:rPr>
              <a:t>כ- 3 חודשים </a:t>
            </a:r>
            <a:r>
              <a:rPr lang="he-IL" sz="2800" b="1" dirty="0">
                <a:solidFill>
                  <a:srgbClr val="FFC000"/>
                </a:solidFill>
              </a:rPr>
              <a:t>מסיום העסקתו</a:t>
            </a:r>
            <a:endParaRPr lang="he-IL" sz="2800" b="1" u="sng" dirty="0">
              <a:solidFill>
                <a:srgbClr val="FFC000"/>
              </a:solidFill>
            </a:endParaRPr>
          </a:p>
        </p:txBody>
      </p:sp>
    </p:spTree>
    <p:extLst>
      <p:ext uri="{BB962C8B-B14F-4D97-AF65-F5344CB8AC3E}">
        <p14:creationId xmlns:p14="http://schemas.microsoft.com/office/powerpoint/2010/main" val="3279933877"/>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26" presetClass="emph" presetSubtype="0" repeatCount="3000" fill="hold" grpId="1" nodeType="afterEffect">
                                  <p:stCondLst>
                                    <p:cond delay="750"/>
                                  </p:stCondLst>
                                  <p:childTnLst>
                                    <p:animEffect transition="out" filter="fade">
                                      <p:cBhvr>
                                        <p:cTn id="26" dur="750" tmFilter="0, 0; .2, .5; .8, .5; 1, 0"/>
                                        <p:tgtEl>
                                          <p:spTgt spid="8">
                                            <p:txEl>
                                              <p:pRg st="0" end="0"/>
                                            </p:txEl>
                                          </p:spTgt>
                                        </p:tgtEl>
                                      </p:cBhvr>
                                    </p:animEffect>
                                    <p:animScale>
                                      <p:cBhvr>
                                        <p:cTn id="27" dur="375" autoRev="1" fill="hold"/>
                                        <p:tgtEl>
                                          <p:spTgt spid="8">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build="p"/>
      <p:bldP spid="8" grpI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4">
            <a:extLst>
              <a:ext uri="{FF2B5EF4-FFF2-40B4-BE49-F238E27FC236}">
                <a16:creationId xmlns:a16="http://schemas.microsoft.com/office/drawing/2014/main" id="{55CA7238-6AA9-4A0D-A4A0-F61F072AB9B0}"/>
              </a:ext>
            </a:extLst>
          </p:cNvPr>
          <p:cNvSpPr txBox="1">
            <a:spLocks/>
          </p:cNvSpPr>
          <p:nvPr/>
        </p:nvSpPr>
        <p:spPr>
          <a:xfrm>
            <a:off x="2" y="102636"/>
            <a:ext cx="11720222" cy="751397"/>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3600" kern="1200" spc="1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he-IL" sz="4400" dirty="0"/>
              <a:t>לוחות הזמנים של תהליך הפרישה - בפועל</a:t>
            </a:r>
          </a:p>
        </p:txBody>
      </p:sp>
      <p:cxnSp>
        <p:nvCxnSpPr>
          <p:cNvPr id="4" name="מחבר ישר 3">
            <a:extLst>
              <a:ext uri="{FF2B5EF4-FFF2-40B4-BE49-F238E27FC236}">
                <a16:creationId xmlns:a16="http://schemas.microsoft.com/office/drawing/2014/main" id="{11743231-9E33-421D-AB36-17D1984D1BBD}"/>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2" name="דיאגרמה 11">
            <a:extLst>
              <a:ext uri="{FF2B5EF4-FFF2-40B4-BE49-F238E27FC236}">
                <a16:creationId xmlns:a16="http://schemas.microsoft.com/office/drawing/2014/main" id="{6C211E71-71AA-4524-B94F-F30A5FD2B02B}"/>
              </a:ext>
            </a:extLst>
          </p:cNvPr>
          <p:cNvGraphicFramePr/>
          <p:nvPr>
            <p:extLst>
              <p:ext uri="{D42A27DB-BD31-4B8C-83A1-F6EECF244321}">
                <p14:modId xmlns:p14="http://schemas.microsoft.com/office/powerpoint/2010/main" val="3605618225"/>
              </p:ext>
            </p:extLst>
          </p:nvPr>
        </p:nvGraphicFramePr>
        <p:xfrm>
          <a:off x="65988" y="1161380"/>
          <a:ext cx="11894618" cy="25938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תיבת טקסט 12">
            <a:extLst>
              <a:ext uri="{FF2B5EF4-FFF2-40B4-BE49-F238E27FC236}">
                <a16:creationId xmlns:a16="http://schemas.microsoft.com/office/drawing/2014/main" id="{6DF0FE4C-23C4-4B6F-9399-75DD9E8C192C}"/>
              </a:ext>
            </a:extLst>
          </p:cNvPr>
          <p:cNvSpPr txBox="1"/>
          <p:nvPr/>
        </p:nvSpPr>
        <p:spPr>
          <a:xfrm>
            <a:off x="190501" y="4362450"/>
            <a:ext cx="11770106" cy="1696170"/>
          </a:xfrm>
          <a:prstGeom prst="rect">
            <a:avLst/>
          </a:prstGeom>
          <a:noFill/>
        </p:spPr>
        <p:txBody>
          <a:bodyPr wrap="square" rtlCol="1">
            <a:spAutoFit/>
          </a:bodyPr>
          <a:lstStyle/>
          <a:p>
            <a:pPr marL="342900" indent="-342900">
              <a:lnSpc>
                <a:spcPct val="150000"/>
              </a:lnSpc>
              <a:buFont typeface="Wingdings" panose="05000000000000000000" pitchFamily="2" charset="2"/>
              <a:buChar char="Ø"/>
            </a:pPr>
            <a:r>
              <a:rPr lang="he-IL" sz="2400" dirty="0"/>
              <a:t>לרוב פרק הזמן שעובר מסיום העסקה לקבלת הקצבה הראשונה נע בין חודש לשלושה חודשים</a:t>
            </a:r>
          </a:p>
          <a:p>
            <a:pPr marL="342900" indent="-342900">
              <a:lnSpc>
                <a:spcPct val="150000"/>
              </a:lnSpc>
              <a:buFont typeface="Wingdings" panose="05000000000000000000" pitchFamily="2" charset="2"/>
              <a:buChar char="Ø"/>
            </a:pPr>
            <a:r>
              <a:rPr lang="he-IL" sz="2400" dirty="0"/>
              <a:t>תאום מס נעשה כאשר יש הכנסות נוספות פרט לקצבה או שהקצבה מתקבלת ממספר גורמים</a:t>
            </a:r>
          </a:p>
          <a:p>
            <a:pPr marL="342900" indent="-342900">
              <a:lnSpc>
                <a:spcPct val="150000"/>
              </a:lnSpc>
              <a:buFont typeface="Wingdings" panose="05000000000000000000" pitchFamily="2" charset="2"/>
              <a:buChar char="Ø"/>
            </a:pPr>
            <a:r>
              <a:rPr lang="he-IL" sz="2400" dirty="0"/>
              <a:t>פריסת מס נעשית לפי הצורך – לא מחויב שיש צורך</a:t>
            </a:r>
          </a:p>
        </p:txBody>
      </p:sp>
    </p:spTree>
    <p:extLst>
      <p:ext uri="{BB962C8B-B14F-4D97-AF65-F5344CB8AC3E}">
        <p14:creationId xmlns:p14="http://schemas.microsoft.com/office/powerpoint/2010/main" val="3843670055"/>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50"/>
                                  </p:stCondLst>
                                  <p:childTnLst>
                                    <p:set>
                                      <p:cBhvr>
                                        <p:cTn id="6" dur="1" fill="hold">
                                          <p:stCondLst>
                                            <p:cond delay="0"/>
                                          </p:stCondLst>
                                        </p:cTn>
                                        <p:tgtEl>
                                          <p:spTgt spid="12">
                                            <p:graphicEl>
                                              <a:dgm id="{D3DBD8B8-19AA-46BB-826C-CC452DE593CF}"/>
                                            </p:graphicEl>
                                          </p:spTgt>
                                        </p:tgtEl>
                                        <p:attrNameLst>
                                          <p:attrName>style.visibility</p:attrName>
                                        </p:attrNameLst>
                                      </p:cBhvr>
                                      <p:to>
                                        <p:strVal val="visible"/>
                                      </p:to>
                                    </p:set>
                                    <p:anim calcmode="lin" valueType="num">
                                      <p:cBhvr additive="base">
                                        <p:cTn id="7" dur="1000" fill="hold"/>
                                        <p:tgtEl>
                                          <p:spTgt spid="12">
                                            <p:graphicEl>
                                              <a:dgm id="{D3DBD8B8-19AA-46BB-826C-CC452DE593CF}"/>
                                            </p:graphicEl>
                                          </p:spTgt>
                                        </p:tgtEl>
                                        <p:attrNameLst>
                                          <p:attrName>ppt_x</p:attrName>
                                        </p:attrNameLst>
                                      </p:cBhvr>
                                      <p:tavLst>
                                        <p:tav tm="0">
                                          <p:val>
                                            <p:strVal val="#ppt_x"/>
                                          </p:val>
                                        </p:tav>
                                        <p:tav tm="100000">
                                          <p:val>
                                            <p:strVal val="#ppt_x"/>
                                          </p:val>
                                        </p:tav>
                                      </p:tavLst>
                                    </p:anim>
                                    <p:anim calcmode="lin" valueType="num">
                                      <p:cBhvr additive="base">
                                        <p:cTn id="8" dur="1000" fill="hold"/>
                                        <p:tgtEl>
                                          <p:spTgt spid="12">
                                            <p:graphicEl>
                                              <a:dgm id="{D3DBD8B8-19AA-46BB-826C-CC452DE593CF}"/>
                                            </p:graphicEl>
                                          </p:spTgt>
                                        </p:tgtEl>
                                        <p:attrNameLst>
                                          <p:attrName>ppt_y</p:attrName>
                                        </p:attrNameLst>
                                      </p:cBhvr>
                                      <p:tavLst>
                                        <p:tav tm="0">
                                          <p:val>
                                            <p:strVal val="1+#ppt_h/2"/>
                                          </p:val>
                                        </p:tav>
                                        <p:tav tm="100000">
                                          <p:val>
                                            <p:strVal val="#ppt_y"/>
                                          </p:val>
                                        </p:tav>
                                      </p:tavLst>
                                    </p:anim>
                                  </p:childTnLst>
                                </p:cTn>
                              </p:par>
                            </p:childTnLst>
                          </p:cTn>
                        </p:par>
                        <p:par>
                          <p:cTn id="9" fill="hold">
                            <p:stCondLst>
                              <p:cond delay="1250"/>
                            </p:stCondLst>
                            <p:childTnLst>
                              <p:par>
                                <p:cTn id="10" presetID="2" presetClass="entr" presetSubtype="8" fill="hold" grpId="0" nodeType="afterEffect">
                                  <p:stCondLst>
                                    <p:cond delay="250"/>
                                  </p:stCondLst>
                                  <p:childTnLst>
                                    <p:set>
                                      <p:cBhvr>
                                        <p:cTn id="11" dur="1" fill="hold">
                                          <p:stCondLst>
                                            <p:cond delay="0"/>
                                          </p:stCondLst>
                                        </p:cTn>
                                        <p:tgtEl>
                                          <p:spTgt spid="12">
                                            <p:graphicEl>
                                              <a:dgm id="{CD46FD8A-5F51-4946-8175-80A12B8027F8}"/>
                                            </p:graphicEl>
                                          </p:spTgt>
                                        </p:tgtEl>
                                        <p:attrNameLst>
                                          <p:attrName>style.visibility</p:attrName>
                                        </p:attrNameLst>
                                      </p:cBhvr>
                                      <p:to>
                                        <p:strVal val="visible"/>
                                      </p:to>
                                    </p:set>
                                    <p:anim calcmode="lin" valueType="num">
                                      <p:cBhvr additive="base">
                                        <p:cTn id="12" dur="1000" fill="hold"/>
                                        <p:tgtEl>
                                          <p:spTgt spid="12">
                                            <p:graphicEl>
                                              <a:dgm id="{CD46FD8A-5F51-4946-8175-80A12B8027F8}"/>
                                            </p:graphic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12">
                                            <p:graphicEl>
                                              <a:dgm id="{CD46FD8A-5F51-4946-8175-80A12B8027F8}"/>
                                            </p:graphicEl>
                                          </p:spTgt>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4" fill="hold" grpId="0" nodeType="afterEffect">
                                  <p:stCondLst>
                                    <p:cond delay="250"/>
                                  </p:stCondLst>
                                  <p:childTnLst>
                                    <p:set>
                                      <p:cBhvr>
                                        <p:cTn id="16" dur="1" fill="hold">
                                          <p:stCondLst>
                                            <p:cond delay="0"/>
                                          </p:stCondLst>
                                        </p:cTn>
                                        <p:tgtEl>
                                          <p:spTgt spid="12">
                                            <p:graphicEl>
                                              <a:dgm id="{7DAD31B5-BE08-4139-86D3-EA6E1FA8AEEE}"/>
                                            </p:graphicEl>
                                          </p:spTgt>
                                        </p:tgtEl>
                                        <p:attrNameLst>
                                          <p:attrName>style.visibility</p:attrName>
                                        </p:attrNameLst>
                                      </p:cBhvr>
                                      <p:to>
                                        <p:strVal val="visible"/>
                                      </p:to>
                                    </p:set>
                                    <p:anim calcmode="lin" valueType="num">
                                      <p:cBhvr additive="base">
                                        <p:cTn id="17" dur="1000" fill="hold"/>
                                        <p:tgtEl>
                                          <p:spTgt spid="12">
                                            <p:graphicEl>
                                              <a:dgm id="{7DAD31B5-BE08-4139-86D3-EA6E1FA8AEEE}"/>
                                            </p:graphicEl>
                                          </p:spTgt>
                                        </p:tgtEl>
                                        <p:attrNameLst>
                                          <p:attrName>ppt_x</p:attrName>
                                        </p:attrNameLst>
                                      </p:cBhvr>
                                      <p:tavLst>
                                        <p:tav tm="0">
                                          <p:val>
                                            <p:strVal val="#ppt_x"/>
                                          </p:val>
                                        </p:tav>
                                        <p:tav tm="100000">
                                          <p:val>
                                            <p:strVal val="#ppt_x"/>
                                          </p:val>
                                        </p:tav>
                                      </p:tavLst>
                                    </p:anim>
                                    <p:anim calcmode="lin" valueType="num">
                                      <p:cBhvr additive="base">
                                        <p:cTn id="18" dur="1000" fill="hold"/>
                                        <p:tgtEl>
                                          <p:spTgt spid="12">
                                            <p:graphicEl>
                                              <a:dgm id="{7DAD31B5-BE08-4139-86D3-EA6E1FA8AEEE}"/>
                                            </p:graphicEl>
                                          </p:spTgt>
                                        </p:tgtEl>
                                        <p:attrNameLst>
                                          <p:attrName>ppt_y</p:attrName>
                                        </p:attrNameLst>
                                      </p:cBhvr>
                                      <p:tavLst>
                                        <p:tav tm="0">
                                          <p:val>
                                            <p:strVal val="1+#ppt_h/2"/>
                                          </p:val>
                                        </p:tav>
                                        <p:tav tm="100000">
                                          <p:val>
                                            <p:strVal val="#ppt_y"/>
                                          </p:val>
                                        </p:tav>
                                      </p:tavLst>
                                    </p:anim>
                                  </p:childTnLst>
                                </p:cTn>
                              </p:par>
                            </p:childTnLst>
                          </p:cTn>
                        </p:par>
                        <p:par>
                          <p:cTn id="19" fill="hold">
                            <p:stCondLst>
                              <p:cond delay="3750"/>
                            </p:stCondLst>
                            <p:childTnLst>
                              <p:par>
                                <p:cTn id="20" presetID="2" presetClass="entr" presetSubtype="4" fill="hold" grpId="0" nodeType="afterEffect">
                                  <p:stCondLst>
                                    <p:cond delay="250"/>
                                  </p:stCondLst>
                                  <p:childTnLst>
                                    <p:set>
                                      <p:cBhvr>
                                        <p:cTn id="21" dur="1" fill="hold">
                                          <p:stCondLst>
                                            <p:cond delay="0"/>
                                          </p:stCondLst>
                                        </p:cTn>
                                        <p:tgtEl>
                                          <p:spTgt spid="12">
                                            <p:graphicEl>
                                              <a:dgm id="{EB8A25B2-F1AC-421D-8EAD-CDA7A42EAEF9}"/>
                                            </p:graphicEl>
                                          </p:spTgt>
                                        </p:tgtEl>
                                        <p:attrNameLst>
                                          <p:attrName>style.visibility</p:attrName>
                                        </p:attrNameLst>
                                      </p:cBhvr>
                                      <p:to>
                                        <p:strVal val="visible"/>
                                      </p:to>
                                    </p:set>
                                    <p:anim calcmode="lin" valueType="num">
                                      <p:cBhvr additive="base">
                                        <p:cTn id="22" dur="1000" fill="hold"/>
                                        <p:tgtEl>
                                          <p:spTgt spid="12">
                                            <p:graphicEl>
                                              <a:dgm id="{EB8A25B2-F1AC-421D-8EAD-CDA7A42EAEF9}"/>
                                            </p:graphicEl>
                                          </p:spTgt>
                                        </p:tgtEl>
                                        <p:attrNameLst>
                                          <p:attrName>ppt_x</p:attrName>
                                        </p:attrNameLst>
                                      </p:cBhvr>
                                      <p:tavLst>
                                        <p:tav tm="0">
                                          <p:val>
                                            <p:strVal val="#ppt_x"/>
                                          </p:val>
                                        </p:tav>
                                        <p:tav tm="100000">
                                          <p:val>
                                            <p:strVal val="#ppt_x"/>
                                          </p:val>
                                        </p:tav>
                                      </p:tavLst>
                                    </p:anim>
                                    <p:anim calcmode="lin" valueType="num">
                                      <p:cBhvr additive="base">
                                        <p:cTn id="23" dur="1000" fill="hold"/>
                                        <p:tgtEl>
                                          <p:spTgt spid="12">
                                            <p:graphicEl>
                                              <a:dgm id="{EB8A25B2-F1AC-421D-8EAD-CDA7A42EAEF9}"/>
                                            </p:graphicEl>
                                          </p:spTgt>
                                        </p:tgtEl>
                                        <p:attrNameLst>
                                          <p:attrName>ppt_y</p:attrName>
                                        </p:attrNameLst>
                                      </p:cBhvr>
                                      <p:tavLst>
                                        <p:tav tm="0">
                                          <p:val>
                                            <p:strVal val="1+#ppt_h/2"/>
                                          </p:val>
                                        </p:tav>
                                        <p:tav tm="100000">
                                          <p:val>
                                            <p:strVal val="#ppt_y"/>
                                          </p:val>
                                        </p:tav>
                                      </p:tavLst>
                                    </p:anim>
                                  </p:childTnLst>
                                </p:cTn>
                              </p:par>
                            </p:childTnLst>
                          </p:cTn>
                        </p:par>
                        <p:par>
                          <p:cTn id="24" fill="hold">
                            <p:stCondLst>
                              <p:cond delay="5000"/>
                            </p:stCondLst>
                            <p:childTnLst>
                              <p:par>
                                <p:cTn id="25" presetID="2" presetClass="entr" presetSubtype="4" fill="hold" grpId="0" nodeType="afterEffect">
                                  <p:stCondLst>
                                    <p:cond delay="250"/>
                                  </p:stCondLst>
                                  <p:childTnLst>
                                    <p:set>
                                      <p:cBhvr>
                                        <p:cTn id="26" dur="1" fill="hold">
                                          <p:stCondLst>
                                            <p:cond delay="0"/>
                                          </p:stCondLst>
                                        </p:cTn>
                                        <p:tgtEl>
                                          <p:spTgt spid="12">
                                            <p:graphicEl>
                                              <a:dgm id="{5FAF24EC-A851-4A71-87AE-4838872B3291}"/>
                                            </p:graphicEl>
                                          </p:spTgt>
                                        </p:tgtEl>
                                        <p:attrNameLst>
                                          <p:attrName>style.visibility</p:attrName>
                                        </p:attrNameLst>
                                      </p:cBhvr>
                                      <p:to>
                                        <p:strVal val="visible"/>
                                      </p:to>
                                    </p:set>
                                    <p:anim calcmode="lin" valueType="num">
                                      <p:cBhvr additive="base">
                                        <p:cTn id="27" dur="1000" fill="hold"/>
                                        <p:tgtEl>
                                          <p:spTgt spid="12">
                                            <p:graphicEl>
                                              <a:dgm id="{5FAF24EC-A851-4A71-87AE-4838872B3291}"/>
                                            </p:graphicEl>
                                          </p:spTgt>
                                        </p:tgtEl>
                                        <p:attrNameLst>
                                          <p:attrName>ppt_x</p:attrName>
                                        </p:attrNameLst>
                                      </p:cBhvr>
                                      <p:tavLst>
                                        <p:tav tm="0">
                                          <p:val>
                                            <p:strVal val="#ppt_x"/>
                                          </p:val>
                                        </p:tav>
                                        <p:tav tm="100000">
                                          <p:val>
                                            <p:strVal val="#ppt_x"/>
                                          </p:val>
                                        </p:tav>
                                      </p:tavLst>
                                    </p:anim>
                                    <p:anim calcmode="lin" valueType="num">
                                      <p:cBhvr additive="base">
                                        <p:cTn id="28" dur="1000" fill="hold"/>
                                        <p:tgtEl>
                                          <p:spTgt spid="12">
                                            <p:graphicEl>
                                              <a:dgm id="{5FAF24EC-A851-4A71-87AE-4838872B3291}"/>
                                            </p:graphicEl>
                                          </p:spTgt>
                                        </p:tgtEl>
                                        <p:attrNameLst>
                                          <p:attrName>ppt_y</p:attrName>
                                        </p:attrNameLst>
                                      </p:cBhvr>
                                      <p:tavLst>
                                        <p:tav tm="0">
                                          <p:val>
                                            <p:strVal val="1+#ppt_h/2"/>
                                          </p:val>
                                        </p:tav>
                                        <p:tav tm="100000">
                                          <p:val>
                                            <p:strVal val="#ppt_y"/>
                                          </p:val>
                                        </p:tav>
                                      </p:tavLst>
                                    </p:anim>
                                  </p:childTnLst>
                                </p:cTn>
                              </p:par>
                            </p:childTnLst>
                          </p:cTn>
                        </p:par>
                        <p:par>
                          <p:cTn id="29" fill="hold">
                            <p:stCondLst>
                              <p:cond delay="6250"/>
                            </p:stCondLst>
                            <p:childTnLst>
                              <p:par>
                                <p:cTn id="30" presetID="2" presetClass="entr" presetSubtype="4" fill="hold" grpId="0" nodeType="afterEffect">
                                  <p:stCondLst>
                                    <p:cond delay="250"/>
                                  </p:stCondLst>
                                  <p:childTnLst>
                                    <p:set>
                                      <p:cBhvr>
                                        <p:cTn id="31" dur="1" fill="hold">
                                          <p:stCondLst>
                                            <p:cond delay="0"/>
                                          </p:stCondLst>
                                        </p:cTn>
                                        <p:tgtEl>
                                          <p:spTgt spid="12">
                                            <p:graphicEl>
                                              <a:dgm id="{7DBB7360-BE5C-4F77-B0FD-54AA4E59F433}"/>
                                            </p:graphicEl>
                                          </p:spTgt>
                                        </p:tgtEl>
                                        <p:attrNameLst>
                                          <p:attrName>style.visibility</p:attrName>
                                        </p:attrNameLst>
                                      </p:cBhvr>
                                      <p:to>
                                        <p:strVal val="visible"/>
                                      </p:to>
                                    </p:set>
                                    <p:anim calcmode="lin" valueType="num">
                                      <p:cBhvr additive="base">
                                        <p:cTn id="32" dur="1000" fill="hold"/>
                                        <p:tgtEl>
                                          <p:spTgt spid="12">
                                            <p:graphicEl>
                                              <a:dgm id="{7DBB7360-BE5C-4F77-B0FD-54AA4E59F433}"/>
                                            </p:graphicEl>
                                          </p:spTgt>
                                        </p:tgtEl>
                                        <p:attrNameLst>
                                          <p:attrName>ppt_x</p:attrName>
                                        </p:attrNameLst>
                                      </p:cBhvr>
                                      <p:tavLst>
                                        <p:tav tm="0">
                                          <p:val>
                                            <p:strVal val="#ppt_x"/>
                                          </p:val>
                                        </p:tav>
                                        <p:tav tm="100000">
                                          <p:val>
                                            <p:strVal val="#ppt_x"/>
                                          </p:val>
                                        </p:tav>
                                      </p:tavLst>
                                    </p:anim>
                                    <p:anim calcmode="lin" valueType="num">
                                      <p:cBhvr additive="base">
                                        <p:cTn id="33" dur="1000" fill="hold"/>
                                        <p:tgtEl>
                                          <p:spTgt spid="12">
                                            <p:graphicEl>
                                              <a:dgm id="{7DBB7360-BE5C-4F77-B0FD-54AA4E59F433}"/>
                                            </p:graphicEl>
                                          </p:spTgt>
                                        </p:tgtEl>
                                        <p:attrNameLst>
                                          <p:attrName>ppt_y</p:attrName>
                                        </p:attrNameLst>
                                      </p:cBhvr>
                                      <p:tavLst>
                                        <p:tav tm="0">
                                          <p:val>
                                            <p:strVal val="1+#ppt_h/2"/>
                                          </p:val>
                                        </p:tav>
                                        <p:tav tm="100000">
                                          <p:val>
                                            <p:strVal val="#ppt_y"/>
                                          </p:val>
                                        </p:tav>
                                      </p:tavLst>
                                    </p:anim>
                                  </p:childTnLst>
                                </p:cTn>
                              </p:par>
                            </p:childTnLst>
                          </p:cTn>
                        </p:par>
                        <p:par>
                          <p:cTn id="34" fill="hold">
                            <p:stCondLst>
                              <p:cond delay="7500"/>
                            </p:stCondLst>
                            <p:childTnLst>
                              <p:par>
                                <p:cTn id="35" presetID="2" presetClass="entr" presetSubtype="4" fill="hold" grpId="0" nodeType="afterEffect">
                                  <p:stCondLst>
                                    <p:cond delay="250"/>
                                  </p:stCondLst>
                                  <p:childTnLst>
                                    <p:set>
                                      <p:cBhvr>
                                        <p:cTn id="36" dur="1" fill="hold">
                                          <p:stCondLst>
                                            <p:cond delay="0"/>
                                          </p:stCondLst>
                                        </p:cTn>
                                        <p:tgtEl>
                                          <p:spTgt spid="12">
                                            <p:graphicEl>
                                              <a:dgm id="{900923C9-C663-4A5D-9B48-82CD06DA1E1A}"/>
                                            </p:graphicEl>
                                          </p:spTgt>
                                        </p:tgtEl>
                                        <p:attrNameLst>
                                          <p:attrName>style.visibility</p:attrName>
                                        </p:attrNameLst>
                                      </p:cBhvr>
                                      <p:to>
                                        <p:strVal val="visible"/>
                                      </p:to>
                                    </p:set>
                                    <p:anim calcmode="lin" valueType="num">
                                      <p:cBhvr additive="base">
                                        <p:cTn id="37" dur="1000" fill="hold"/>
                                        <p:tgtEl>
                                          <p:spTgt spid="12">
                                            <p:graphicEl>
                                              <a:dgm id="{900923C9-C663-4A5D-9B48-82CD06DA1E1A}"/>
                                            </p:graphicEl>
                                          </p:spTgt>
                                        </p:tgtEl>
                                        <p:attrNameLst>
                                          <p:attrName>ppt_x</p:attrName>
                                        </p:attrNameLst>
                                      </p:cBhvr>
                                      <p:tavLst>
                                        <p:tav tm="0">
                                          <p:val>
                                            <p:strVal val="#ppt_x"/>
                                          </p:val>
                                        </p:tav>
                                        <p:tav tm="100000">
                                          <p:val>
                                            <p:strVal val="#ppt_x"/>
                                          </p:val>
                                        </p:tav>
                                      </p:tavLst>
                                    </p:anim>
                                    <p:anim calcmode="lin" valueType="num">
                                      <p:cBhvr additive="base">
                                        <p:cTn id="38" dur="1000" fill="hold"/>
                                        <p:tgtEl>
                                          <p:spTgt spid="12">
                                            <p:graphicEl>
                                              <a:dgm id="{900923C9-C663-4A5D-9B48-82CD06DA1E1A}"/>
                                            </p:graphicEl>
                                          </p:spTgt>
                                        </p:tgtEl>
                                        <p:attrNameLst>
                                          <p:attrName>ppt_y</p:attrName>
                                        </p:attrNameLst>
                                      </p:cBhvr>
                                      <p:tavLst>
                                        <p:tav tm="0">
                                          <p:val>
                                            <p:strVal val="1+#ppt_h/2"/>
                                          </p:val>
                                        </p:tav>
                                        <p:tav tm="100000">
                                          <p:val>
                                            <p:strVal val="#ppt_y"/>
                                          </p:val>
                                        </p:tav>
                                      </p:tavLst>
                                    </p:anim>
                                  </p:childTnLst>
                                </p:cTn>
                              </p:par>
                            </p:childTnLst>
                          </p:cTn>
                        </p:par>
                        <p:par>
                          <p:cTn id="39" fill="hold">
                            <p:stCondLst>
                              <p:cond delay="8750"/>
                            </p:stCondLst>
                            <p:childTnLst>
                              <p:par>
                                <p:cTn id="40" presetID="2" presetClass="entr" presetSubtype="4" fill="hold" grpId="0" nodeType="afterEffect">
                                  <p:stCondLst>
                                    <p:cond delay="250"/>
                                  </p:stCondLst>
                                  <p:childTnLst>
                                    <p:set>
                                      <p:cBhvr>
                                        <p:cTn id="41" dur="1" fill="hold">
                                          <p:stCondLst>
                                            <p:cond delay="0"/>
                                          </p:stCondLst>
                                        </p:cTn>
                                        <p:tgtEl>
                                          <p:spTgt spid="12">
                                            <p:graphicEl>
                                              <a:dgm id="{8D1C16BC-1D21-4873-B35F-7A42D7E600EB}"/>
                                            </p:graphicEl>
                                          </p:spTgt>
                                        </p:tgtEl>
                                        <p:attrNameLst>
                                          <p:attrName>style.visibility</p:attrName>
                                        </p:attrNameLst>
                                      </p:cBhvr>
                                      <p:to>
                                        <p:strVal val="visible"/>
                                      </p:to>
                                    </p:set>
                                    <p:anim calcmode="lin" valueType="num">
                                      <p:cBhvr additive="base">
                                        <p:cTn id="42" dur="1000" fill="hold"/>
                                        <p:tgtEl>
                                          <p:spTgt spid="12">
                                            <p:graphicEl>
                                              <a:dgm id="{8D1C16BC-1D21-4873-B35F-7A42D7E600EB}"/>
                                            </p:graphicEl>
                                          </p:spTgt>
                                        </p:tgtEl>
                                        <p:attrNameLst>
                                          <p:attrName>ppt_x</p:attrName>
                                        </p:attrNameLst>
                                      </p:cBhvr>
                                      <p:tavLst>
                                        <p:tav tm="0">
                                          <p:val>
                                            <p:strVal val="#ppt_x"/>
                                          </p:val>
                                        </p:tav>
                                        <p:tav tm="100000">
                                          <p:val>
                                            <p:strVal val="#ppt_x"/>
                                          </p:val>
                                        </p:tav>
                                      </p:tavLst>
                                    </p:anim>
                                    <p:anim calcmode="lin" valueType="num">
                                      <p:cBhvr additive="base">
                                        <p:cTn id="43" dur="1000" fill="hold"/>
                                        <p:tgtEl>
                                          <p:spTgt spid="12">
                                            <p:graphicEl>
                                              <a:dgm id="{8D1C16BC-1D21-4873-B35F-7A42D7E600EB}"/>
                                            </p:graphicEl>
                                          </p:spTgt>
                                        </p:tgtEl>
                                        <p:attrNameLst>
                                          <p:attrName>ppt_y</p:attrName>
                                        </p:attrNameLst>
                                      </p:cBhvr>
                                      <p:tavLst>
                                        <p:tav tm="0">
                                          <p:val>
                                            <p:strVal val="1+#ppt_h/2"/>
                                          </p:val>
                                        </p:tav>
                                        <p:tav tm="100000">
                                          <p:val>
                                            <p:strVal val="#ppt_y"/>
                                          </p:val>
                                        </p:tav>
                                      </p:tavLst>
                                    </p:anim>
                                  </p:childTnLst>
                                </p:cTn>
                              </p:par>
                            </p:childTnLst>
                          </p:cTn>
                        </p:par>
                        <p:par>
                          <p:cTn id="44" fill="hold">
                            <p:stCondLst>
                              <p:cond delay="10000"/>
                            </p:stCondLst>
                            <p:childTnLst>
                              <p:par>
                                <p:cTn id="45" presetID="2" presetClass="entr" presetSubtype="4" fill="hold" grpId="0" nodeType="afterEffect">
                                  <p:stCondLst>
                                    <p:cond delay="250"/>
                                  </p:stCondLst>
                                  <p:childTnLst>
                                    <p:set>
                                      <p:cBhvr>
                                        <p:cTn id="46" dur="1" fill="hold">
                                          <p:stCondLst>
                                            <p:cond delay="0"/>
                                          </p:stCondLst>
                                        </p:cTn>
                                        <p:tgtEl>
                                          <p:spTgt spid="12">
                                            <p:graphicEl>
                                              <a:dgm id="{98A0220D-662D-4A32-9F2D-CEA29FC76000}"/>
                                            </p:graphicEl>
                                          </p:spTgt>
                                        </p:tgtEl>
                                        <p:attrNameLst>
                                          <p:attrName>style.visibility</p:attrName>
                                        </p:attrNameLst>
                                      </p:cBhvr>
                                      <p:to>
                                        <p:strVal val="visible"/>
                                      </p:to>
                                    </p:set>
                                    <p:anim calcmode="lin" valueType="num">
                                      <p:cBhvr additive="base">
                                        <p:cTn id="47" dur="1000" fill="hold"/>
                                        <p:tgtEl>
                                          <p:spTgt spid="12">
                                            <p:graphicEl>
                                              <a:dgm id="{98A0220D-662D-4A32-9F2D-CEA29FC76000}"/>
                                            </p:graphicEl>
                                          </p:spTgt>
                                        </p:tgtEl>
                                        <p:attrNameLst>
                                          <p:attrName>ppt_x</p:attrName>
                                        </p:attrNameLst>
                                      </p:cBhvr>
                                      <p:tavLst>
                                        <p:tav tm="0">
                                          <p:val>
                                            <p:strVal val="#ppt_x"/>
                                          </p:val>
                                        </p:tav>
                                        <p:tav tm="100000">
                                          <p:val>
                                            <p:strVal val="#ppt_x"/>
                                          </p:val>
                                        </p:tav>
                                      </p:tavLst>
                                    </p:anim>
                                    <p:anim calcmode="lin" valueType="num">
                                      <p:cBhvr additive="base">
                                        <p:cTn id="48" dur="1000" fill="hold"/>
                                        <p:tgtEl>
                                          <p:spTgt spid="12">
                                            <p:graphicEl>
                                              <a:dgm id="{98A0220D-662D-4A32-9F2D-CEA29FC76000}"/>
                                            </p:graphicEl>
                                          </p:spTgt>
                                        </p:tgtEl>
                                        <p:attrNameLst>
                                          <p:attrName>ppt_y</p:attrName>
                                        </p:attrNameLst>
                                      </p:cBhvr>
                                      <p:tavLst>
                                        <p:tav tm="0">
                                          <p:val>
                                            <p:strVal val="1+#ppt_h/2"/>
                                          </p:val>
                                        </p:tav>
                                        <p:tav tm="100000">
                                          <p:val>
                                            <p:strVal val="#ppt_y"/>
                                          </p:val>
                                        </p:tav>
                                      </p:tavLst>
                                    </p:anim>
                                  </p:childTnLst>
                                </p:cTn>
                              </p:par>
                            </p:childTnLst>
                          </p:cTn>
                        </p:par>
                        <p:par>
                          <p:cTn id="49" fill="hold">
                            <p:stCondLst>
                              <p:cond delay="11250"/>
                            </p:stCondLst>
                            <p:childTnLst>
                              <p:par>
                                <p:cTn id="50" presetID="1" presetClass="entr" presetSubtype="0" fill="hold" grpId="0" nodeType="afterEffect">
                                  <p:stCondLst>
                                    <p:cond delay="5000"/>
                                  </p:stCondLst>
                                  <p:childTnLst>
                                    <p:set>
                                      <p:cBhvr>
                                        <p:cTn id="5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uiExpand="1">
        <p:bldSub>
          <a:bldDgm bld="one"/>
        </p:bldSub>
      </p:bldGraphic>
      <p:bldP spid="1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4">
            <a:extLst>
              <a:ext uri="{FF2B5EF4-FFF2-40B4-BE49-F238E27FC236}">
                <a16:creationId xmlns:a16="http://schemas.microsoft.com/office/drawing/2014/main" id="{55CA7238-6AA9-4A0D-A4A0-F61F072AB9B0}"/>
              </a:ext>
            </a:extLst>
          </p:cNvPr>
          <p:cNvSpPr txBox="1">
            <a:spLocks/>
          </p:cNvSpPr>
          <p:nvPr/>
        </p:nvSpPr>
        <p:spPr>
          <a:xfrm>
            <a:off x="-66674" y="102636"/>
            <a:ext cx="12258673" cy="751397"/>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3600" kern="1200" spc="1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he-IL" sz="4400" dirty="0" err="1"/>
              <a:t>טופסולוגיה</a:t>
            </a:r>
            <a:r>
              <a:rPr lang="he-IL" sz="4400" dirty="0"/>
              <a:t> – הכנות לפגישה עם מתכנן פרישה</a:t>
            </a:r>
          </a:p>
        </p:txBody>
      </p:sp>
      <p:cxnSp>
        <p:nvCxnSpPr>
          <p:cNvPr id="4" name="מחבר ישר 3">
            <a:extLst>
              <a:ext uri="{FF2B5EF4-FFF2-40B4-BE49-F238E27FC236}">
                <a16:creationId xmlns:a16="http://schemas.microsoft.com/office/drawing/2014/main" id="{11743231-9E33-421D-AB36-17D1984D1BBD}"/>
              </a:ext>
            </a:extLst>
          </p:cNvPr>
          <p:cNvCxnSpPr>
            <a:cxnSpLocks/>
          </p:cNvCxnSpPr>
          <p:nvPr/>
        </p:nvCxnSpPr>
        <p:spPr>
          <a:xfrm flipH="1">
            <a:off x="0" y="1007706"/>
            <a:ext cx="121919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תיבת טקסט 8">
            <a:extLst>
              <a:ext uri="{FF2B5EF4-FFF2-40B4-BE49-F238E27FC236}">
                <a16:creationId xmlns:a16="http://schemas.microsoft.com/office/drawing/2014/main" id="{14E9512B-7899-4508-9BF3-C929AD3E8F39}"/>
              </a:ext>
            </a:extLst>
          </p:cNvPr>
          <p:cNvSpPr txBox="1"/>
          <p:nvPr/>
        </p:nvSpPr>
        <p:spPr>
          <a:xfrm>
            <a:off x="361365" y="1037724"/>
            <a:ext cx="11469269" cy="749179"/>
          </a:xfrm>
          <a:prstGeom prst="rect">
            <a:avLst/>
          </a:prstGeom>
          <a:noFill/>
        </p:spPr>
        <p:txBody>
          <a:bodyPr wrap="square" rtlCol="1">
            <a:spAutoFit/>
          </a:bodyPr>
          <a:lstStyle/>
          <a:p>
            <a:pPr algn="ctr">
              <a:lnSpc>
                <a:spcPct val="150000"/>
              </a:lnSpc>
            </a:pPr>
            <a:r>
              <a:rPr lang="he-IL" sz="3200" b="1" u="sng" dirty="0"/>
              <a:t>מה עלי להכין לפני הפגישה עם מתכנן הפרישה?</a:t>
            </a:r>
          </a:p>
        </p:txBody>
      </p:sp>
      <p:sp>
        <p:nvSpPr>
          <p:cNvPr id="10" name="תיבת טקסט 9">
            <a:extLst>
              <a:ext uri="{FF2B5EF4-FFF2-40B4-BE49-F238E27FC236}">
                <a16:creationId xmlns:a16="http://schemas.microsoft.com/office/drawing/2014/main" id="{BB4C4402-E632-4FEF-ACED-0CE30821D3A7}"/>
              </a:ext>
            </a:extLst>
          </p:cNvPr>
          <p:cNvSpPr txBox="1"/>
          <p:nvPr/>
        </p:nvSpPr>
        <p:spPr>
          <a:xfrm>
            <a:off x="209550" y="2012136"/>
            <a:ext cx="11621083" cy="4545027"/>
          </a:xfrm>
          <a:prstGeom prst="rect">
            <a:avLst/>
          </a:prstGeom>
          <a:noFill/>
        </p:spPr>
        <p:txBody>
          <a:bodyPr wrap="square" rtlCol="1">
            <a:spAutoFit/>
          </a:bodyPr>
          <a:lstStyle/>
          <a:p>
            <a:pPr marL="457200" indent="-457200">
              <a:lnSpc>
                <a:spcPct val="150000"/>
              </a:lnSpc>
              <a:buFont typeface="Wingdings" panose="05000000000000000000" pitchFamily="2" charset="2"/>
              <a:buChar char="Ø"/>
            </a:pPr>
            <a:r>
              <a:rPr lang="he-IL" sz="2800" dirty="0"/>
              <a:t>טופס 161 – מעסיק</a:t>
            </a:r>
          </a:p>
          <a:p>
            <a:pPr marL="457200" indent="-457200">
              <a:lnSpc>
                <a:spcPct val="150000"/>
              </a:lnSpc>
              <a:buFont typeface="Wingdings" panose="05000000000000000000" pitchFamily="2" charset="2"/>
              <a:buChar char="Ø"/>
            </a:pPr>
            <a:r>
              <a:rPr lang="he-IL" sz="2800" dirty="0"/>
              <a:t>טופס 161 – מנהל הגמלאות (אם קיים כזה)</a:t>
            </a:r>
          </a:p>
          <a:p>
            <a:pPr marL="457200" indent="-457200">
              <a:lnSpc>
                <a:spcPct val="150000"/>
              </a:lnSpc>
              <a:buFont typeface="Wingdings" panose="05000000000000000000" pitchFamily="2" charset="2"/>
              <a:buChar char="Ø"/>
            </a:pPr>
            <a:r>
              <a:rPr lang="he-IL" sz="2800" dirty="0"/>
              <a:t>3 תלושי שכר אחרונים</a:t>
            </a:r>
          </a:p>
          <a:p>
            <a:pPr marL="457200" indent="-457200">
              <a:lnSpc>
                <a:spcPct val="150000"/>
              </a:lnSpc>
              <a:buFont typeface="Wingdings" panose="05000000000000000000" pitchFamily="2" charset="2"/>
              <a:buChar char="Ø"/>
            </a:pPr>
            <a:r>
              <a:rPr lang="he-IL" sz="2800" dirty="0"/>
              <a:t>תלוש פנסיה ראשון – מנהל הגמלאות</a:t>
            </a:r>
          </a:p>
          <a:p>
            <a:pPr marL="457200" indent="-457200">
              <a:lnSpc>
                <a:spcPct val="150000"/>
              </a:lnSpc>
              <a:buFont typeface="Wingdings" panose="05000000000000000000" pitchFamily="2" charset="2"/>
              <a:buChar char="Ø"/>
            </a:pPr>
            <a:r>
              <a:rPr lang="he-IL" sz="2800" dirty="0"/>
              <a:t>דוח מסלקה</a:t>
            </a:r>
          </a:p>
          <a:p>
            <a:pPr marL="457200" indent="-457200">
              <a:lnSpc>
                <a:spcPct val="150000"/>
              </a:lnSpc>
              <a:buFont typeface="Wingdings" panose="05000000000000000000" pitchFamily="2" charset="2"/>
              <a:buChar char="Ø"/>
            </a:pPr>
            <a:r>
              <a:rPr lang="he-IL" sz="2800" dirty="0"/>
              <a:t>עובד שסיים העסקה אצל מעסיק אחר, יש לצרף את ה-161 ואישורי פקיד שומה</a:t>
            </a:r>
          </a:p>
          <a:p>
            <a:pPr marL="457200" indent="-457200">
              <a:lnSpc>
                <a:spcPct val="150000"/>
              </a:lnSpc>
              <a:buFont typeface="Wingdings" panose="05000000000000000000" pitchFamily="2" charset="2"/>
              <a:buChar char="Ø"/>
            </a:pPr>
            <a:r>
              <a:rPr lang="he-IL" sz="2800" b="1" u="sng" dirty="0">
                <a:solidFill>
                  <a:srgbClr val="FFC000"/>
                </a:solidFill>
              </a:rPr>
              <a:t>במידה וישנם כספים שלא מופיעים בדוח המסלקה, יש לציין זאת!</a:t>
            </a:r>
          </a:p>
        </p:txBody>
      </p:sp>
    </p:spTree>
    <p:extLst>
      <p:ext uri="{BB962C8B-B14F-4D97-AF65-F5344CB8AC3E}">
        <p14:creationId xmlns:p14="http://schemas.microsoft.com/office/powerpoint/2010/main" val="2242076895"/>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42" presetClass="entr" presetSubtype="0" fill="hold" grpId="0" nodeType="afterEffect">
                                  <p:stCondLst>
                                    <p:cond delay="50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1000"/>
                                        <p:tgtEl>
                                          <p:spTgt spid="10">
                                            <p:txEl>
                                              <p:pRg st="0" end="0"/>
                                            </p:txEl>
                                          </p:spTgt>
                                        </p:tgtEl>
                                      </p:cBhvr>
                                    </p:animEffect>
                                    <p:anim calcmode="lin" valueType="num">
                                      <p:cBhvr>
                                        <p:cTn id="14"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750"/>
                            </p:stCondLst>
                            <p:childTnLst>
                              <p:par>
                                <p:cTn id="17" presetID="42" presetClass="entr" presetSubtype="0" fill="hold" grpId="0" nodeType="afterEffect">
                                  <p:stCondLst>
                                    <p:cond delay="50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fade">
                                      <p:cBhvr>
                                        <p:cTn id="19" dur="1000"/>
                                        <p:tgtEl>
                                          <p:spTgt spid="10">
                                            <p:txEl>
                                              <p:pRg st="1" end="1"/>
                                            </p:txEl>
                                          </p:spTgt>
                                        </p:tgtEl>
                                      </p:cBhvr>
                                    </p:animEffect>
                                    <p:anim calcmode="lin" valueType="num">
                                      <p:cBhvr>
                                        <p:cTn id="20"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4250"/>
                            </p:stCondLst>
                            <p:childTnLst>
                              <p:par>
                                <p:cTn id="23" presetID="42" presetClass="entr" presetSubtype="0" fill="hold" grpId="0" nodeType="afterEffect">
                                  <p:stCondLst>
                                    <p:cond delay="500"/>
                                  </p:stCondLst>
                                  <p:childTnLst>
                                    <p:set>
                                      <p:cBhvr>
                                        <p:cTn id="24" dur="1" fill="hold">
                                          <p:stCondLst>
                                            <p:cond delay="0"/>
                                          </p:stCondLst>
                                        </p:cTn>
                                        <p:tgtEl>
                                          <p:spTgt spid="10">
                                            <p:txEl>
                                              <p:pRg st="2" end="2"/>
                                            </p:txEl>
                                          </p:spTgt>
                                        </p:tgtEl>
                                        <p:attrNameLst>
                                          <p:attrName>style.visibility</p:attrName>
                                        </p:attrNameLst>
                                      </p:cBhvr>
                                      <p:to>
                                        <p:strVal val="visible"/>
                                      </p:to>
                                    </p:set>
                                    <p:animEffect transition="in" filter="fade">
                                      <p:cBhvr>
                                        <p:cTn id="25" dur="1000"/>
                                        <p:tgtEl>
                                          <p:spTgt spid="10">
                                            <p:txEl>
                                              <p:pRg st="2" end="2"/>
                                            </p:txEl>
                                          </p:spTgt>
                                        </p:tgtEl>
                                      </p:cBhvr>
                                    </p:animEffect>
                                    <p:anim calcmode="lin" valueType="num">
                                      <p:cBhvr>
                                        <p:cTn id="26"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5750"/>
                            </p:stCondLst>
                            <p:childTnLst>
                              <p:par>
                                <p:cTn id="29" presetID="42" presetClass="entr" presetSubtype="0" fill="hold" grpId="0" nodeType="afterEffect">
                                  <p:stCondLst>
                                    <p:cond delay="500"/>
                                  </p:stCondLst>
                                  <p:childTnLst>
                                    <p:set>
                                      <p:cBhvr>
                                        <p:cTn id="30" dur="1" fill="hold">
                                          <p:stCondLst>
                                            <p:cond delay="0"/>
                                          </p:stCondLst>
                                        </p:cTn>
                                        <p:tgtEl>
                                          <p:spTgt spid="10">
                                            <p:txEl>
                                              <p:pRg st="3" end="3"/>
                                            </p:txEl>
                                          </p:spTgt>
                                        </p:tgtEl>
                                        <p:attrNameLst>
                                          <p:attrName>style.visibility</p:attrName>
                                        </p:attrNameLst>
                                      </p:cBhvr>
                                      <p:to>
                                        <p:strVal val="visible"/>
                                      </p:to>
                                    </p:set>
                                    <p:animEffect transition="in" filter="fade">
                                      <p:cBhvr>
                                        <p:cTn id="31" dur="1000"/>
                                        <p:tgtEl>
                                          <p:spTgt spid="10">
                                            <p:txEl>
                                              <p:pRg st="3" end="3"/>
                                            </p:txEl>
                                          </p:spTgt>
                                        </p:tgtEl>
                                      </p:cBhvr>
                                    </p:animEffect>
                                    <p:anim calcmode="lin" valueType="num">
                                      <p:cBhvr>
                                        <p:cTn id="32"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7250"/>
                            </p:stCondLst>
                            <p:childTnLst>
                              <p:par>
                                <p:cTn id="35" presetID="42" presetClass="entr" presetSubtype="0" fill="hold" grpId="0" nodeType="afterEffect">
                                  <p:stCondLst>
                                    <p:cond delay="500"/>
                                  </p:stCondLst>
                                  <p:childTnLst>
                                    <p:set>
                                      <p:cBhvr>
                                        <p:cTn id="36" dur="1" fill="hold">
                                          <p:stCondLst>
                                            <p:cond delay="0"/>
                                          </p:stCondLst>
                                        </p:cTn>
                                        <p:tgtEl>
                                          <p:spTgt spid="10">
                                            <p:txEl>
                                              <p:pRg st="4" end="4"/>
                                            </p:txEl>
                                          </p:spTgt>
                                        </p:tgtEl>
                                        <p:attrNameLst>
                                          <p:attrName>style.visibility</p:attrName>
                                        </p:attrNameLst>
                                      </p:cBhvr>
                                      <p:to>
                                        <p:strVal val="visible"/>
                                      </p:to>
                                    </p:set>
                                    <p:animEffect transition="in" filter="fade">
                                      <p:cBhvr>
                                        <p:cTn id="37" dur="1000"/>
                                        <p:tgtEl>
                                          <p:spTgt spid="10">
                                            <p:txEl>
                                              <p:pRg st="4" end="4"/>
                                            </p:txEl>
                                          </p:spTgt>
                                        </p:tgtEl>
                                      </p:cBhvr>
                                    </p:animEffect>
                                    <p:anim calcmode="lin" valueType="num">
                                      <p:cBhvr>
                                        <p:cTn id="38"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par>
                          <p:cTn id="40" fill="hold">
                            <p:stCondLst>
                              <p:cond delay="8750"/>
                            </p:stCondLst>
                            <p:childTnLst>
                              <p:par>
                                <p:cTn id="41" presetID="42" presetClass="entr" presetSubtype="0" fill="hold" grpId="0" nodeType="afterEffect">
                                  <p:stCondLst>
                                    <p:cond delay="500"/>
                                  </p:stCondLst>
                                  <p:childTnLst>
                                    <p:set>
                                      <p:cBhvr>
                                        <p:cTn id="42" dur="1" fill="hold">
                                          <p:stCondLst>
                                            <p:cond delay="0"/>
                                          </p:stCondLst>
                                        </p:cTn>
                                        <p:tgtEl>
                                          <p:spTgt spid="10">
                                            <p:txEl>
                                              <p:pRg st="5" end="5"/>
                                            </p:txEl>
                                          </p:spTgt>
                                        </p:tgtEl>
                                        <p:attrNameLst>
                                          <p:attrName>style.visibility</p:attrName>
                                        </p:attrNameLst>
                                      </p:cBhvr>
                                      <p:to>
                                        <p:strVal val="visible"/>
                                      </p:to>
                                    </p:set>
                                    <p:animEffect transition="in" filter="fade">
                                      <p:cBhvr>
                                        <p:cTn id="43" dur="1000"/>
                                        <p:tgtEl>
                                          <p:spTgt spid="10">
                                            <p:txEl>
                                              <p:pRg st="5" end="5"/>
                                            </p:txEl>
                                          </p:spTgt>
                                        </p:tgtEl>
                                      </p:cBhvr>
                                    </p:animEffect>
                                    <p:anim calcmode="lin" valueType="num">
                                      <p:cBhvr>
                                        <p:cTn id="44"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par>
                          <p:cTn id="46" fill="hold">
                            <p:stCondLst>
                              <p:cond delay="10250"/>
                            </p:stCondLst>
                            <p:childTnLst>
                              <p:par>
                                <p:cTn id="47" presetID="42" presetClass="entr" presetSubtype="0" fill="hold" grpId="0" nodeType="afterEffect">
                                  <p:stCondLst>
                                    <p:cond delay="500"/>
                                  </p:stCondLst>
                                  <p:childTnLst>
                                    <p:set>
                                      <p:cBhvr>
                                        <p:cTn id="48" dur="1" fill="hold">
                                          <p:stCondLst>
                                            <p:cond delay="0"/>
                                          </p:stCondLst>
                                        </p:cTn>
                                        <p:tgtEl>
                                          <p:spTgt spid="10">
                                            <p:txEl>
                                              <p:pRg st="6" end="6"/>
                                            </p:txEl>
                                          </p:spTgt>
                                        </p:tgtEl>
                                        <p:attrNameLst>
                                          <p:attrName>style.visibility</p:attrName>
                                        </p:attrNameLst>
                                      </p:cBhvr>
                                      <p:to>
                                        <p:strVal val="visible"/>
                                      </p:to>
                                    </p:set>
                                    <p:animEffect transition="in" filter="fade">
                                      <p:cBhvr>
                                        <p:cTn id="49" dur="1000"/>
                                        <p:tgtEl>
                                          <p:spTgt spid="10">
                                            <p:txEl>
                                              <p:pRg st="6" end="6"/>
                                            </p:txEl>
                                          </p:spTgt>
                                        </p:tgtEl>
                                      </p:cBhvr>
                                    </p:animEffect>
                                    <p:anim calcmode="lin" valueType="num">
                                      <p:cBhvr>
                                        <p:cTn id="50"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par>
                          <p:cTn id="52" fill="hold">
                            <p:stCondLst>
                              <p:cond delay="11750"/>
                            </p:stCondLst>
                            <p:childTnLst>
                              <p:par>
                                <p:cTn id="53" presetID="26" presetClass="emph" presetSubtype="0" repeatCount="4000" fill="hold" nodeType="afterEffect">
                                  <p:stCondLst>
                                    <p:cond delay="250"/>
                                  </p:stCondLst>
                                  <p:childTnLst>
                                    <p:animEffect transition="out" filter="fade">
                                      <p:cBhvr>
                                        <p:cTn id="54" dur="1250" tmFilter="0, 0; .2, .5; .8, .5; 1, 0"/>
                                        <p:tgtEl>
                                          <p:spTgt spid="10">
                                            <p:txEl>
                                              <p:pRg st="6" end="6"/>
                                            </p:txEl>
                                          </p:spTgt>
                                        </p:tgtEl>
                                      </p:cBhvr>
                                    </p:animEffect>
                                    <p:animScale>
                                      <p:cBhvr>
                                        <p:cTn id="55" dur="625" autoRev="1" fill="hold"/>
                                        <p:tgtEl>
                                          <p:spTgt spid="10">
                                            <p:txEl>
                                              <p:pRg st="6" end="6"/>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4">
            <a:extLst>
              <a:ext uri="{FF2B5EF4-FFF2-40B4-BE49-F238E27FC236}">
                <a16:creationId xmlns:a16="http://schemas.microsoft.com/office/drawing/2014/main" id="{55CA7238-6AA9-4A0D-A4A0-F61F072AB9B0}"/>
              </a:ext>
            </a:extLst>
          </p:cNvPr>
          <p:cNvSpPr txBox="1">
            <a:spLocks/>
          </p:cNvSpPr>
          <p:nvPr/>
        </p:nvSpPr>
        <p:spPr>
          <a:xfrm>
            <a:off x="2" y="102636"/>
            <a:ext cx="11720222" cy="751397"/>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3600" kern="1200" spc="1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he-IL" sz="4400" dirty="0" err="1"/>
              <a:t>טופסולוגיה</a:t>
            </a:r>
            <a:r>
              <a:rPr lang="he-IL" sz="4400" dirty="0"/>
              <a:t> - 161</a:t>
            </a:r>
          </a:p>
        </p:txBody>
      </p:sp>
      <p:cxnSp>
        <p:nvCxnSpPr>
          <p:cNvPr id="4" name="מחבר ישר 3">
            <a:extLst>
              <a:ext uri="{FF2B5EF4-FFF2-40B4-BE49-F238E27FC236}">
                <a16:creationId xmlns:a16="http://schemas.microsoft.com/office/drawing/2014/main" id="{11743231-9E33-421D-AB36-17D1984D1BBD}"/>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מלבן 4">
            <a:extLst>
              <a:ext uri="{FF2B5EF4-FFF2-40B4-BE49-F238E27FC236}">
                <a16:creationId xmlns:a16="http://schemas.microsoft.com/office/drawing/2014/main" id="{92B52F7E-5BB3-43D1-89B9-B782E8DE01F0}"/>
              </a:ext>
            </a:extLst>
          </p:cNvPr>
          <p:cNvSpPr/>
          <p:nvPr/>
        </p:nvSpPr>
        <p:spPr>
          <a:xfrm>
            <a:off x="119062" y="1123280"/>
            <a:ext cx="11953875" cy="4545027"/>
          </a:xfrm>
          <a:prstGeom prst="rect">
            <a:avLst/>
          </a:prstGeom>
        </p:spPr>
        <p:txBody>
          <a:bodyPr wrap="square">
            <a:spAutoFit/>
          </a:bodyPr>
          <a:lstStyle/>
          <a:p>
            <a:pPr>
              <a:lnSpc>
                <a:spcPct val="150000"/>
              </a:lnSpc>
            </a:pPr>
            <a:r>
              <a:rPr lang="he-IL" sz="2800" dirty="0"/>
              <a:t>טופס 161 הינו הודעת מעסיק על פרישה מעבודה של עובד. זהו טופס המופק בעת ניתוק יחסי עובד מעביד הן בשל הגעה לגיל פרישה והן בשל הפסקת עבודה מסיבות אחרות כגון: פיטורין, מוות.</a:t>
            </a:r>
          </a:p>
          <a:p>
            <a:pPr>
              <a:lnSpc>
                <a:spcPct val="150000"/>
              </a:lnSpc>
            </a:pPr>
            <a:endParaRPr lang="he-IL" sz="2800" dirty="0"/>
          </a:p>
          <a:p>
            <a:pPr>
              <a:lnSpc>
                <a:spcPct val="150000"/>
              </a:lnSpc>
            </a:pPr>
            <a:r>
              <a:rPr lang="he-IL" sz="2800" dirty="0"/>
              <a:t>בטופס זה ישנו פירוט התשלומים שנצברו לעובד בגין תקופת העבודה כגון: פיצויים, מענקים עקב פרישה או מוות.</a:t>
            </a:r>
          </a:p>
          <a:p>
            <a:pPr>
              <a:lnSpc>
                <a:spcPct val="150000"/>
              </a:lnSpc>
            </a:pPr>
            <a:endParaRPr lang="he-IL" sz="2800" dirty="0"/>
          </a:p>
        </p:txBody>
      </p:sp>
    </p:spTree>
    <p:extLst>
      <p:ext uri="{BB962C8B-B14F-4D97-AF65-F5344CB8AC3E}">
        <p14:creationId xmlns:p14="http://schemas.microsoft.com/office/powerpoint/2010/main" val="751232946"/>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4">
            <a:extLst>
              <a:ext uri="{FF2B5EF4-FFF2-40B4-BE49-F238E27FC236}">
                <a16:creationId xmlns:a16="http://schemas.microsoft.com/office/drawing/2014/main" id="{55CA7238-6AA9-4A0D-A4A0-F61F072AB9B0}"/>
              </a:ext>
            </a:extLst>
          </p:cNvPr>
          <p:cNvSpPr txBox="1">
            <a:spLocks/>
          </p:cNvSpPr>
          <p:nvPr/>
        </p:nvSpPr>
        <p:spPr>
          <a:xfrm>
            <a:off x="2" y="102636"/>
            <a:ext cx="11720222" cy="751397"/>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3600" kern="1200" spc="1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he-IL" sz="4400" dirty="0" err="1"/>
              <a:t>טופסולוגיה</a:t>
            </a:r>
            <a:r>
              <a:rPr lang="he-IL" sz="4400" dirty="0"/>
              <a:t> - 161</a:t>
            </a:r>
          </a:p>
        </p:txBody>
      </p:sp>
      <p:cxnSp>
        <p:nvCxnSpPr>
          <p:cNvPr id="4" name="מחבר ישר 3">
            <a:extLst>
              <a:ext uri="{FF2B5EF4-FFF2-40B4-BE49-F238E27FC236}">
                <a16:creationId xmlns:a16="http://schemas.microsoft.com/office/drawing/2014/main" id="{11743231-9E33-421D-AB36-17D1984D1BBD}"/>
              </a:ext>
            </a:extLst>
          </p:cNvPr>
          <p:cNvCxnSpPr/>
          <p:nvPr/>
        </p:nvCxnSpPr>
        <p:spPr>
          <a:xfrm flipH="1">
            <a:off x="457200" y="8934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מלבן 4">
            <a:extLst>
              <a:ext uri="{FF2B5EF4-FFF2-40B4-BE49-F238E27FC236}">
                <a16:creationId xmlns:a16="http://schemas.microsoft.com/office/drawing/2014/main" id="{92B52F7E-5BB3-43D1-89B9-B782E8DE01F0}"/>
              </a:ext>
            </a:extLst>
          </p:cNvPr>
          <p:cNvSpPr/>
          <p:nvPr/>
        </p:nvSpPr>
        <p:spPr>
          <a:xfrm>
            <a:off x="119062" y="894680"/>
            <a:ext cx="11953875" cy="5622245"/>
          </a:xfrm>
          <a:prstGeom prst="rect">
            <a:avLst/>
          </a:prstGeom>
        </p:spPr>
        <p:txBody>
          <a:bodyPr wrap="square">
            <a:spAutoFit/>
          </a:bodyPr>
          <a:lstStyle/>
          <a:p>
            <a:r>
              <a:rPr lang="he-IL" sz="2800" u="sng" dirty="0"/>
              <a:t>בטופס מפורטים הפרטים הבאים:</a:t>
            </a:r>
          </a:p>
          <a:p>
            <a:pPr marL="457200" indent="-457200">
              <a:lnSpc>
                <a:spcPct val="150000"/>
              </a:lnSpc>
              <a:buFont typeface="Wingdings" panose="05000000000000000000" pitchFamily="2" charset="2"/>
              <a:buChar char="Ø"/>
            </a:pPr>
            <a:r>
              <a:rPr lang="he-IL" sz="2800" dirty="0"/>
              <a:t> פרטי העובד</a:t>
            </a:r>
          </a:p>
          <a:p>
            <a:pPr marL="457200" indent="-457200">
              <a:lnSpc>
                <a:spcPct val="150000"/>
              </a:lnSpc>
              <a:buFont typeface="Wingdings" panose="05000000000000000000" pitchFamily="2" charset="2"/>
              <a:buChar char="Ø"/>
            </a:pPr>
            <a:r>
              <a:rPr lang="he-IL" sz="2800" dirty="0"/>
              <a:t> תקופת העבודה – זהו למעשה הוותק לצורך חישוב גובה הפיצויים</a:t>
            </a:r>
          </a:p>
          <a:p>
            <a:pPr marL="457200" indent="-457200">
              <a:lnSpc>
                <a:spcPct val="150000"/>
              </a:lnSpc>
              <a:buFont typeface="Wingdings" panose="05000000000000000000" pitchFamily="2" charset="2"/>
              <a:buChar char="Ø"/>
            </a:pPr>
            <a:r>
              <a:rPr lang="he-IL" sz="2800" dirty="0"/>
              <a:t> סיבת הפרישה</a:t>
            </a:r>
          </a:p>
          <a:p>
            <a:pPr marL="457200" indent="-457200">
              <a:lnSpc>
                <a:spcPct val="150000"/>
              </a:lnSpc>
              <a:buFont typeface="Wingdings" panose="05000000000000000000" pitchFamily="2" charset="2"/>
              <a:buChar char="Ø"/>
            </a:pPr>
            <a:r>
              <a:rPr lang="he-IL" sz="2800" dirty="0"/>
              <a:t> השכר הקובע לחישוב פיצויי פיטורין</a:t>
            </a:r>
          </a:p>
          <a:p>
            <a:pPr marL="457200" indent="-457200">
              <a:lnSpc>
                <a:spcPct val="150000"/>
              </a:lnSpc>
              <a:buFont typeface="Wingdings" panose="05000000000000000000" pitchFamily="2" charset="2"/>
              <a:buChar char="Ø"/>
            </a:pPr>
            <a:r>
              <a:rPr lang="he-IL" sz="2800" dirty="0"/>
              <a:t> פירוט כספי פיצויי פיטורים / מענק פרישה</a:t>
            </a:r>
          </a:p>
          <a:p>
            <a:pPr marL="457200" indent="-457200">
              <a:lnSpc>
                <a:spcPct val="150000"/>
              </a:lnSpc>
              <a:buFont typeface="Wingdings" panose="05000000000000000000" pitchFamily="2" charset="2"/>
              <a:buChar char="Ø"/>
            </a:pPr>
            <a:r>
              <a:rPr lang="he-IL" sz="2800" dirty="0"/>
              <a:t> פירוט היתרות בקופות הגמל, פוליסות ביטוח מנהלים וקרנות הפנסיה </a:t>
            </a:r>
          </a:p>
          <a:p>
            <a:pPr marL="457200" indent="-457200">
              <a:lnSpc>
                <a:spcPct val="150000"/>
              </a:lnSpc>
              <a:buFont typeface="Wingdings" panose="05000000000000000000" pitchFamily="2" charset="2"/>
              <a:buChar char="Ø"/>
            </a:pPr>
            <a:r>
              <a:rPr lang="he-IL" sz="2800" dirty="0"/>
              <a:t> פירוט קצבה / פנסיה לה זכאי העובד</a:t>
            </a:r>
          </a:p>
          <a:p>
            <a:pPr marL="457200" indent="-457200">
              <a:lnSpc>
                <a:spcPct val="150000"/>
              </a:lnSpc>
              <a:buFont typeface="Wingdings" panose="05000000000000000000" pitchFamily="2" charset="2"/>
              <a:buChar char="Ø"/>
            </a:pPr>
            <a:r>
              <a:rPr lang="he-IL" sz="2800" dirty="0"/>
              <a:t>פירוט ניכויי המס מכספי הפיצויים במידה ונוכה מס על ידי המעביד</a:t>
            </a:r>
          </a:p>
        </p:txBody>
      </p:sp>
    </p:spTree>
    <p:extLst>
      <p:ext uri="{BB962C8B-B14F-4D97-AF65-F5344CB8AC3E}">
        <p14:creationId xmlns:p14="http://schemas.microsoft.com/office/powerpoint/2010/main" val="571432738"/>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704E5ADC-E589-464B-84DE-632102605D37}"/>
              </a:ext>
            </a:extLst>
          </p:cNvPr>
          <p:cNvPicPr>
            <a:picLocks noChangeAspect="1"/>
          </p:cNvPicPr>
          <p:nvPr/>
        </p:nvPicPr>
        <p:blipFill>
          <a:blip r:embed="rId3"/>
          <a:stretch>
            <a:fillRect/>
          </a:stretch>
        </p:blipFill>
        <p:spPr>
          <a:xfrm>
            <a:off x="6096000" y="0"/>
            <a:ext cx="6096000" cy="6858000"/>
          </a:xfrm>
          <a:prstGeom prst="rect">
            <a:avLst/>
          </a:prstGeom>
        </p:spPr>
      </p:pic>
      <p:pic>
        <p:nvPicPr>
          <p:cNvPr id="6" name="תמונה 5">
            <a:extLst>
              <a:ext uri="{FF2B5EF4-FFF2-40B4-BE49-F238E27FC236}">
                <a16:creationId xmlns:a16="http://schemas.microsoft.com/office/drawing/2014/main" id="{34C86696-B6F8-4AF0-85A9-63B147B265BA}"/>
              </a:ext>
            </a:extLst>
          </p:cNvPr>
          <p:cNvPicPr>
            <a:picLocks noChangeAspect="1"/>
          </p:cNvPicPr>
          <p:nvPr/>
        </p:nvPicPr>
        <p:blipFill>
          <a:blip r:embed="rId4"/>
          <a:stretch>
            <a:fillRect/>
          </a:stretch>
        </p:blipFill>
        <p:spPr>
          <a:xfrm>
            <a:off x="0" y="0"/>
            <a:ext cx="6096000" cy="6858000"/>
          </a:xfrm>
          <a:prstGeom prst="rect">
            <a:avLst/>
          </a:prstGeom>
        </p:spPr>
      </p:pic>
    </p:spTree>
    <p:extLst>
      <p:ext uri="{BB962C8B-B14F-4D97-AF65-F5344CB8AC3E}">
        <p14:creationId xmlns:p14="http://schemas.microsoft.com/office/powerpoint/2010/main" val="2288173324"/>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4">
            <a:extLst>
              <a:ext uri="{FF2B5EF4-FFF2-40B4-BE49-F238E27FC236}">
                <a16:creationId xmlns:a16="http://schemas.microsoft.com/office/drawing/2014/main" id="{55CA7238-6AA9-4A0D-A4A0-F61F072AB9B0}"/>
              </a:ext>
            </a:extLst>
          </p:cNvPr>
          <p:cNvSpPr txBox="1">
            <a:spLocks/>
          </p:cNvSpPr>
          <p:nvPr/>
        </p:nvSpPr>
        <p:spPr>
          <a:xfrm>
            <a:off x="2" y="102636"/>
            <a:ext cx="11720222" cy="751397"/>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3600" kern="1200" spc="1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he-IL" sz="4400" dirty="0" err="1"/>
              <a:t>טופסולוגיה</a:t>
            </a:r>
            <a:r>
              <a:rPr lang="he-IL" sz="4400" dirty="0"/>
              <a:t> – 161א</a:t>
            </a:r>
          </a:p>
        </p:txBody>
      </p:sp>
      <p:cxnSp>
        <p:nvCxnSpPr>
          <p:cNvPr id="4" name="מחבר ישר 3">
            <a:extLst>
              <a:ext uri="{FF2B5EF4-FFF2-40B4-BE49-F238E27FC236}">
                <a16:creationId xmlns:a16="http://schemas.microsoft.com/office/drawing/2014/main" id="{11743231-9E33-421D-AB36-17D1984D1BBD}"/>
              </a:ext>
            </a:extLst>
          </p:cNvPr>
          <p:cNvCxnSpPr/>
          <p:nvPr/>
        </p:nvCxnSpPr>
        <p:spPr>
          <a:xfrm flipH="1">
            <a:off x="457200" y="8934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מלבן 4">
            <a:extLst>
              <a:ext uri="{FF2B5EF4-FFF2-40B4-BE49-F238E27FC236}">
                <a16:creationId xmlns:a16="http://schemas.microsoft.com/office/drawing/2014/main" id="{92B52F7E-5BB3-43D1-89B9-B782E8DE01F0}"/>
              </a:ext>
            </a:extLst>
          </p:cNvPr>
          <p:cNvSpPr/>
          <p:nvPr/>
        </p:nvSpPr>
        <p:spPr>
          <a:xfrm>
            <a:off x="119062" y="1113755"/>
            <a:ext cx="11953875" cy="3252365"/>
          </a:xfrm>
          <a:prstGeom prst="rect">
            <a:avLst/>
          </a:prstGeom>
        </p:spPr>
        <p:txBody>
          <a:bodyPr wrap="square">
            <a:spAutoFit/>
          </a:bodyPr>
          <a:lstStyle/>
          <a:p>
            <a:pPr>
              <a:lnSpc>
                <a:spcPct val="150000"/>
              </a:lnSpc>
            </a:pPr>
            <a:r>
              <a:rPr lang="he-IL" sz="2800" b="1" dirty="0"/>
              <a:t>טופס 161א או הודעת עובד עקב פרישה מעבודה, </a:t>
            </a:r>
            <a:r>
              <a:rPr lang="he-IL" sz="2800" dirty="0"/>
              <a:t>הוא הטופס שכל עובד חייב למלא בסיום עבודה. בטופס 161א, מסביר העובד לרשויות המס מה הוא מתכוון לעשות בכספי הפיצויים. האם למשוך את כספי הפיצויים בפטור ממס או להשאיר את הכספים בקופה ברצף פיצויים או רצף קצבה.</a:t>
            </a:r>
          </a:p>
          <a:p>
            <a:pPr>
              <a:lnSpc>
                <a:spcPct val="150000"/>
              </a:lnSpc>
            </a:pPr>
            <a:r>
              <a:rPr lang="he-IL" sz="2800" dirty="0"/>
              <a:t>טופס 161א' הוא טופס המצטרף לטופס 161 שמקבל העובד מהמעסיק.</a:t>
            </a:r>
          </a:p>
        </p:txBody>
      </p:sp>
      <p:sp>
        <p:nvSpPr>
          <p:cNvPr id="6" name="מלבן 5">
            <a:extLst>
              <a:ext uri="{FF2B5EF4-FFF2-40B4-BE49-F238E27FC236}">
                <a16:creationId xmlns:a16="http://schemas.microsoft.com/office/drawing/2014/main" id="{8FC22A20-33BB-4B4C-AD46-A0972576FF44}"/>
              </a:ext>
            </a:extLst>
          </p:cNvPr>
          <p:cNvSpPr/>
          <p:nvPr/>
        </p:nvSpPr>
        <p:spPr>
          <a:xfrm>
            <a:off x="153274" y="4949692"/>
            <a:ext cx="11953875" cy="1138902"/>
          </a:xfrm>
          <a:prstGeom prst="rect">
            <a:avLst/>
          </a:prstGeom>
        </p:spPr>
        <p:txBody>
          <a:bodyPr wrap="square">
            <a:spAutoFit/>
          </a:bodyPr>
          <a:lstStyle/>
          <a:p>
            <a:pPr>
              <a:lnSpc>
                <a:spcPct val="150000"/>
              </a:lnSpc>
            </a:pPr>
            <a:r>
              <a:rPr lang="he-IL" sz="2400" dirty="0">
                <a:solidFill>
                  <a:srgbClr val="FFC000"/>
                </a:solidFill>
              </a:rPr>
              <a:t>החל מ1.2017 ברירת המחדל קובעת כי אם סך כספי הפיצויים שנצברו לזכותך בכל הקופות לקצבה אינה עולה על תקרה שנקבעה מס הכנסה יראה כאילו בחרת לבצע ברצף קצבה.</a:t>
            </a:r>
          </a:p>
        </p:txBody>
      </p:sp>
    </p:spTree>
    <p:extLst>
      <p:ext uri="{BB962C8B-B14F-4D97-AF65-F5344CB8AC3E}">
        <p14:creationId xmlns:p14="http://schemas.microsoft.com/office/powerpoint/2010/main" val="3726822929"/>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2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C654EC7-13A2-4575-BB0A-C172327A9D85}"/>
              </a:ext>
            </a:extLst>
          </p:cNvPr>
          <p:cNvPicPr>
            <a:picLocks noChangeAspect="1"/>
          </p:cNvPicPr>
          <p:nvPr/>
        </p:nvPicPr>
        <p:blipFill>
          <a:blip r:embed="rId2"/>
          <a:stretch>
            <a:fillRect/>
          </a:stretch>
        </p:blipFill>
        <p:spPr>
          <a:xfrm>
            <a:off x="5972175" y="0"/>
            <a:ext cx="6219825" cy="6858000"/>
          </a:xfrm>
          <a:prstGeom prst="rect">
            <a:avLst/>
          </a:prstGeom>
        </p:spPr>
      </p:pic>
      <p:pic>
        <p:nvPicPr>
          <p:cNvPr id="6" name="תמונה 5">
            <a:extLst>
              <a:ext uri="{FF2B5EF4-FFF2-40B4-BE49-F238E27FC236}">
                <a16:creationId xmlns:a16="http://schemas.microsoft.com/office/drawing/2014/main" id="{18DD1DC7-D67B-4395-9163-A3F4B1D583A0}"/>
              </a:ext>
            </a:extLst>
          </p:cNvPr>
          <p:cNvPicPr>
            <a:picLocks noChangeAspect="1"/>
          </p:cNvPicPr>
          <p:nvPr/>
        </p:nvPicPr>
        <p:blipFill>
          <a:blip r:embed="rId3"/>
          <a:stretch>
            <a:fillRect/>
          </a:stretch>
        </p:blipFill>
        <p:spPr>
          <a:xfrm>
            <a:off x="-1" y="0"/>
            <a:ext cx="5972175" cy="6858000"/>
          </a:xfrm>
          <a:prstGeom prst="rect">
            <a:avLst/>
          </a:prstGeom>
        </p:spPr>
      </p:pic>
    </p:spTree>
    <p:extLst>
      <p:ext uri="{BB962C8B-B14F-4D97-AF65-F5344CB8AC3E}">
        <p14:creationId xmlns:p14="http://schemas.microsoft.com/office/powerpoint/2010/main" val="814252188"/>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4">
            <a:extLst>
              <a:ext uri="{FF2B5EF4-FFF2-40B4-BE49-F238E27FC236}">
                <a16:creationId xmlns:a16="http://schemas.microsoft.com/office/drawing/2014/main" id="{55CA7238-6AA9-4A0D-A4A0-F61F072AB9B0}"/>
              </a:ext>
            </a:extLst>
          </p:cNvPr>
          <p:cNvSpPr txBox="1">
            <a:spLocks/>
          </p:cNvSpPr>
          <p:nvPr/>
        </p:nvSpPr>
        <p:spPr>
          <a:xfrm>
            <a:off x="2" y="102636"/>
            <a:ext cx="11720222" cy="751397"/>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3600" kern="1200" spc="1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he-IL" sz="4400" dirty="0" err="1"/>
              <a:t>טופסולוגיה</a:t>
            </a:r>
            <a:r>
              <a:rPr lang="he-IL" sz="4400" dirty="0"/>
              <a:t> – 161ד</a:t>
            </a:r>
          </a:p>
        </p:txBody>
      </p:sp>
      <p:cxnSp>
        <p:nvCxnSpPr>
          <p:cNvPr id="4" name="מחבר ישר 3">
            <a:extLst>
              <a:ext uri="{FF2B5EF4-FFF2-40B4-BE49-F238E27FC236}">
                <a16:creationId xmlns:a16="http://schemas.microsoft.com/office/drawing/2014/main" id="{11743231-9E33-421D-AB36-17D1984D1BBD}"/>
              </a:ext>
            </a:extLst>
          </p:cNvPr>
          <p:cNvCxnSpPr/>
          <p:nvPr/>
        </p:nvCxnSpPr>
        <p:spPr>
          <a:xfrm flipH="1">
            <a:off x="457200" y="8934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מלבן 6">
            <a:extLst>
              <a:ext uri="{FF2B5EF4-FFF2-40B4-BE49-F238E27FC236}">
                <a16:creationId xmlns:a16="http://schemas.microsoft.com/office/drawing/2014/main" id="{03499253-F439-47B6-85DB-429369203EA7}"/>
              </a:ext>
            </a:extLst>
          </p:cNvPr>
          <p:cNvSpPr/>
          <p:nvPr/>
        </p:nvSpPr>
        <p:spPr>
          <a:xfrm>
            <a:off x="119062" y="1113755"/>
            <a:ext cx="11953875" cy="5191358"/>
          </a:xfrm>
          <a:prstGeom prst="rect">
            <a:avLst/>
          </a:prstGeom>
        </p:spPr>
        <p:txBody>
          <a:bodyPr wrap="square">
            <a:spAutoFit/>
          </a:bodyPr>
          <a:lstStyle/>
          <a:p>
            <a:pPr>
              <a:lnSpc>
                <a:spcPct val="150000"/>
              </a:lnSpc>
            </a:pPr>
            <a:r>
              <a:rPr lang="he-IL" sz="2800" dirty="0"/>
              <a:t>החל משנת 2014, כל מי שיצא לפנסיה לאחר שנת 2012 חייב למלא טופס 161ד כדי לנצל את הפטור ממס על קצבה מזכה.</a:t>
            </a:r>
          </a:p>
          <a:p>
            <a:pPr>
              <a:lnSpc>
                <a:spcPct val="150000"/>
              </a:lnSpc>
            </a:pPr>
            <a:r>
              <a:rPr lang="he-IL" sz="2800" dirty="0"/>
              <a:t>פנסיית הזקנה היא הכנסה החייבת במס כמו כל הכנסה אחרת. אך, חשוב להבחין בין שני סוגי הקצבאות, הקצבה </a:t>
            </a:r>
            <a:r>
              <a:rPr lang="he-IL" sz="2800" b="1" dirty="0">
                <a:solidFill>
                  <a:srgbClr val="FF0000"/>
                </a:solidFill>
              </a:rPr>
              <a:t>המזכה</a:t>
            </a:r>
            <a:r>
              <a:rPr lang="he-IL" sz="2800" dirty="0"/>
              <a:t> והקצבה </a:t>
            </a:r>
            <a:r>
              <a:rPr lang="he-IL" sz="2800" b="1" dirty="0">
                <a:solidFill>
                  <a:srgbClr val="00B050"/>
                </a:solidFill>
              </a:rPr>
              <a:t>המוכרת</a:t>
            </a:r>
            <a:r>
              <a:rPr lang="he-IL" sz="2800" dirty="0"/>
              <a:t>.</a:t>
            </a:r>
          </a:p>
          <a:p>
            <a:pPr>
              <a:lnSpc>
                <a:spcPct val="150000"/>
              </a:lnSpc>
            </a:pPr>
            <a:r>
              <a:rPr lang="he-IL" sz="2800" b="1" dirty="0">
                <a:solidFill>
                  <a:srgbClr val="FF0000"/>
                </a:solidFill>
              </a:rPr>
              <a:t>קצבה מזכה </a:t>
            </a:r>
            <a:r>
              <a:rPr lang="he-IL" sz="2800" dirty="0"/>
              <a:t>- נובעת מתשלומי המעסיק (פנסיה תקציבית) או מתשלומים מקופת גמל (קרן פנסיה או ביטוח מנהלים).</a:t>
            </a:r>
          </a:p>
          <a:p>
            <a:pPr>
              <a:lnSpc>
                <a:spcPct val="150000"/>
              </a:lnSpc>
            </a:pPr>
            <a:r>
              <a:rPr lang="he-IL" sz="2800" b="1" dirty="0">
                <a:solidFill>
                  <a:srgbClr val="00B050"/>
                </a:solidFill>
              </a:rPr>
              <a:t>קצבה מוכרת </a:t>
            </a:r>
            <a:r>
              <a:rPr lang="he-IL" sz="2800" dirty="0"/>
              <a:t>- נובעת מתשלומים פטורים שהופקדו אל קופת הגמל (או קרן פנסיה וביטוח מנהלים).</a:t>
            </a:r>
          </a:p>
        </p:txBody>
      </p:sp>
    </p:spTree>
    <p:extLst>
      <p:ext uri="{BB962C8B-B14F-4D97-AF65-F5344CB8AC3E}">
        <p14:creationId xmlns:p14="http://schemas.microsoft.com/office/powerpoint/2010/main" val="3979588499"/>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4">
            <a:extLst>
              <a:ext uri="{FF2B5EF4-FFF2-40B4-BE49-F238E27FC236}">
                <a16:creationId xmlns:a16="http://schemas.microsoft.com/office/drawing/2014/main" id="{55CA7238-6AA9-4A0D-A4A0-F61F072AB9B0}"/>
              </a:ext>
            </a:extLst>
          </p:cNvPr>
          <p:cNvSpPr txBox="1">
            <a:spLocks/>
          </p:cNvSpPr>
          <p:nvPr/>
        </p:nvSpPr>
        <p:spPr>
          <a:xfrm>
            <a:off x="2" y="102636"/>
            <a:ext cx="11720222" cy="751397"/>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3600" kern="1200" spc="1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he-IL" sz="4400" dirty="0" err="1"/>
              <a:t>טופסולוגיה</a:t>
            </a:r>
            <a:r>
              <a:rPr lang="he-IL" sz="4400" dirty="0"/>
              <a:t> – 161ד</a:t>
            </a:r>
          </a:p>
        </p:txBody>
      </p:sp>
      <p:cxnSp>
        <p:nvCxnSpPr>
          <p:cNvPr id="4" name="מחבר ישר 3">
            <a:extLst>
              <a:ext uri="{FF2B5EF4-FFF2-40B4-BE49-F238E27FC236}">
                <a16:creationId xmlns:a16="http://schemas.microsoft.com/office/drawing/2014/main" id="{11743231-9E33-421D-AB36-17D1984D1BBD}"/>
              </a:ext>
            </a:extLst>
          </p:cNvPr>
          <p:cNvCxnSpPr/>
          <p:nvPr/>
        </p:nvCxnSpPr>
        <p:spPr>
          <a:xfrm flipH="1">
            <a:off x="457200" y="8934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מלבן 6">
            <a:extLst>
              <a:ext uri="{FF2B5EF4-FFF2-40B4-BE49-F238E27FC236}">
                <a16:creationId xmlns:a16="http://schemas.microsoft.com/office/drawing/2014/main" id="{03499253-F439-47B6-85DB-429369203EA7}"/>
              </a:ext>
            </a:extLst>
          </p:cNvPr>
          <p:cNvSpPr/>
          <p:nvPr/>
        </p:nvSpPr>
        <p:spPr>
          <a:xfrm>
            <a:off x="119062" y="1113755"/>
            <a:ext cx="11953875" cy="3252365"/>
          </a:xfrm>
          <a:prstGeom prst="rect">
            <a:avLst/>
          </a:prstGeom>
        </p:spPr>
        <p:txBody>
          <a:bodyPr wrap="square">
            <a:spAutoFit/>
          </a:bodyPr>
          <a:lstStyle/>
          <a:p>
            <a:pPr>
              <a:lnSpc>
                <a:spcPct val="150000"/>
              </a:lnSpc>
            </a:pPr>
            <a:r>
              <a:rPr lang="he-IL" sz="2800" u="sng" dirty="0"/>
              <a:t>שיעור הפטור ממס על קצבה מזכה מוגדל בהדרגה:</a:t>
            </a:r>
          </a:p>
          <a:p>
            <a:pPr marL="457200" indent="-457200">
              <a:lnSpc>
                <a:spcPct val="150000"/>
              </a:lnSpc>
              <a:buFont typeface="Wingdings" panose="05000000000000000000" pitchFamily="2" charset="2"/>
              <a:buChar char="Ø"/>
            </a:pPr>
            <a:r>
              <a:rPr lang="he-IL" sz="2800" dirty="0"/>
              <a:t>בשנים 2012-2015 שיעור הפטור עומד על 43.5%</a:t>
            </a:r>
          </a:p>
          <a:p>
            <a:pPr marL="457200" indent="-457200">
              <a:lnSpc>
                <a:spcPct val="150000"/>
              </a:lnSpc>
              <a:buFont typeface="Wingdings" panose="05000000000000000000" pitchFamily="2" charset="2"/>
              <a:buChar char="Ø"/>
            </a:pPr>
            <a:r>
              <a:rPr lang="he-IL" sz="2800" dirty="0"/>
              <a:t>בשנים 2016-2019 שיעור הפטור יעמוד על 49%</a:t>
            </a:r>
          </a:p>
          <a:p>
            <a:pPr marL="457200" indent="-457200">
              <a:lnSpc>
                <a:spcPct val="150000"/>
              </a:lnSpc>
              <a:buFont typeface="Wingdings" panose="05000000000000000000" pitchFamily="2" charset="2"/>
              <a:buChar char="Ø"/>
            </a:pPr>
            <a:r>
              <a:rPr lang="he-IL" sz="2800" dirty="0"/>
              <a:t>בשנים 2020-2024 שיעור הפטור יעמוד על 52%</a:t>
            </a:r>
          </a:p>
          <a:p>
            <a:pPr marL="457200" indent="-457200">
              <a:lnSpc>
                <a:spcPct val="150000"/>
              </a:lnSpc>
              <a:buFont typeface="Wingdings" panose="05000000000000000000" pitchFamily="2" charset="2"/>
              <a:buChar char="Ø"/>
            </a:pPr>
            <a:r>
              <a:rPr lang="he-IL" sz="2800" dirty="0"/>
              <a:t>החל משנת המס 2025 שיעור הפטור יעמוד על 67%</a:t>
            </a:r>
          </a:p>
        </p:txBody>
      </p:sp>
    </p:spTree>
    <p:extLst>
      <p:ext uri="{BB962C8B-B14F-4D97-AF65-F5344CB8AC3E}">
        <p14:creationId xmlns:p14="http://schemas.microsoft.com/office/powerpoint/2010/main" val="4162484496"/>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5DBAB190-3069-4066-9DA1-25C392BEB9C2}"/>
              </a:ext>
            </a:extLst>
          </p:cNvPr>
          <p:cNvSpPr>
            <a:spLocks noGrp="1"/>
          </p:cNvSpPr>
          <p:nvPr>
            <p:ph type="title"/>
          </p:nvPr>
        </p:nvSpPr>
        <p:spPr>
          <a:xfrm>
            <a:off x="318056" y="102636"/>
            <a:ext cx="11346024" cy="751397"/>
          </a:xfrm>
        </p:spPr>
        <p:txBody>
          <a:bodyPr>
            <a:noAutofit/>
          </a:bodyPr>
          <a:lstStyle/>
          <a:p>
            <a:r>
              <a:rPr lang="he-IL" sz="4400" dirty="0"/>
              <a:t>למה לי לקחת חלק בקורס הכנה לפרישה ?</a:t>
            </a:r>
          </a:p>
        </p:txBody>
      </p:sp>
      <p:cxnSp>
        <p:nvCxnSpPr>
          <p:cNvPr id="9" name="מחבר ישר 8">
            <a:extLst>
              <a:ext uri="{FF2B5EF4-FFF2-40B4-BE49-F238E27FC236}">
                <a16:creationId xmlns:a16="http://schemas.microsoft.com/office/drawing/2014/main" id="{60F42B50-CB47-4EAF-A815-9767638E5E56}"/>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תמונה 2">
            <a:extLst>
              <a:ext uri="{FF2B5EF4-FFF2-40B4-BE49-F238E27FC236}">
                <a16:creationId xmlns:a16="http://schemas.microsoft.com/office/drawing/2014/main" id="{E47B2F6B-7F3D-454C-A69D-51676F79D9B1}"/>
              </a:ext>
            </a:extLst>
          </p:cNvPr>
          <p:cNvPicPr>
            <a:picLocks noChangeAspect="1"/>
          </p:cNvPicPr>
          <p:nvPr/>
        </p:nvPicPr>
        <p:blipFill>
          <a:blip r:embed="rId3"/>
          <a:stretch>
            <a:fillRect/>
          </a:stretch>
        </p:blipFill>
        <p:spPr>
          <a:xfrm>
            <a:off x="6096000" y="1005844"/>
            <a:ext cx="6096000" cy="5852153"/>
          </a:xfrm>
          <a:prstGeom prst="rect">
            <a:avLst/>
          </a:prstGeom>
        </p:spPr>
      </p:pic>
      <p:pic>
        <p:nvPicPr>
          <p:cNvPr id="4" name="תמונה 3">
            <a:extLst>
              <a:ext uri="{FF2B5EF4-FFF2-40B4-BE49-F238E27FC236}">
                <a16:creationId xmlns:a16="http://schemas.microsoft.com/office/drawing/2014/main" id="{02394BAA-913F-45AB-A4E4-21164363653B}"/>
              </a:ext>
            </a:extLst>
          </p:cNvPr>
          <p:cNvPicPr>
            <a:picLocks noChangeAspect="1"/>
          </p:cNvPicPr>
          <p:nvPr/>
        </p:nvPicPr>
        <p:blipFill>
          <a:blip r:embed="rId4"/>
          <a:stretch>
            <a:fillRect/>
          </a:stretch>
        </p:blipFill>
        <p:spPr>
          <a:xfrm>
            <a:off x="-18287" y="1025679"/>
            <a:ext cx="6114288" cy="5832319"/>
          </a:xfrm>
          <a:prstGeom prst="rect">
            <a:avLst/>
          </a:prstGeom>
        </p:spPr>
      </p:pic>
    </p:spTree>
    <p:extLst>
      <p:ext uri="{BB962C8B-B14F-4D97-AF65-F5344CB8AC3E}">
        <p14:creationId xmlns:p14="http://schemas.microsoft.com/office/powerpoint/2010/main" val="480597062"/>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4A1FF9EA-47A6-488C-AABA-50584C8C708A}"/>
              </a:ext>
            </a:extLst>
          </p:cNvPr>
          <p:cNvPicPr>
            <a:picLocks noChangeAspect="1"/>
          </p:cNvPicPr>
          <p:nvPr/>
        </p:nvPicPr>
        <p:blipFill>
          <a:blip r:embed="rId3"/>
          <a:stretch>
            <a:fillRect/>
          </a:stretch>
        </p:blipFill>
        <p:spPr>
          <a:xfrm>
            <a:off x="1828800" y="0"/>
            <a:ext cx="8648700" cy="6858000"/>
          </a:xfrm>
          <a:prstGeom prst="rect">
            <a:avLst/>
          </a:prstGeom>
        </p:spPr>
      </p:pic>
    </p:spTree>
    <p:extLst>
      <p:ext uri="{BB962C8B-B14F-4D97-AF65-F5344CB8AC3E}">
        <p14:creationId xmlns:p14="http://schemas.microsoft.com/office/powerpoint/2010/main" val="726204281"/>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4">
            <a:extLst>
              <a:ext uri="{FF2B5EF4-FFF2-40B4-BE49-F238E27FC236}">
                <a16:creationId xmlns:a16="http://schemas.microsoft.com/office/drawing/2014/main" id="{55CA7238-6AA9-4A0D-A4A0-F61F072AB9B0}"/>
              </a:ext>
            </a:extLst>
          </p:cNvPr>
          <p:cNvSpPr txBox="1">
            <a:spLocks/>
          </p:cNvSpPr>
          <p:nvPr/>
        </p:nvSpPr>
        <p:spPr>
          <a:xfrm>
            <a:off x="2" y="102636"/>
            <a:ext cx="11720222" cy="751397"/>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3600" kern="1200" spc="1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he-IL" sz="4400" dirty="0" err="1"/>
              <a:t>טופסולוגיה</a:t>
            </a:r>
            <a:r>
              <a:rPr lang="he-IL" sz="4400" dirty="0"/>
              <a:t> – 161ג </a:t>
            </a:r>
            <a:r>
              <a:rPr lang="he-IL" dirty="0"/>
              <a:t>פריסה על פי סעיף 8(ג)</a:t>
            </a:r>
            <a:endParaRPr lang="he-IL" sz="4400" dirty="0"/>
          </a:p>
        </p:txBody>
      </p:sp>
      <p:cxnSp>
        <p:nvCxnSpPr>
          <p:cNvPr id="4" name="מחבר ישר 3">
            <a:extLst>
              <a:ext uri="{FF2B5EF4-FFF2-40B4-BE49-F238E27FC236}">
                <a16:creationId xmlns:a16="http://schemas.microsoft.com/office/drawing/2014/main" id="{11743231-9E33-421D-AB36-17D1984D1BBD}"/>
              </a:ext>
            </a:extLst>
          </p:cNvPr>
          <p:cNvCxnSpPr/>
          <p:nvPr/>
        </p:nvCxnSpPr>
        <p:spPr>
          <a:xfrm flipH="1">
            <a:off x="457200" y="8934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מלבן 6">
            <a:extLst>
              <a:ext uri="{FF2B5EF4-FFF2-40B4-BE49-F238E27FC236}">
                <a16:creationId xmlns:a16="http://schemas.microsoft.com/office/drawing/2014/main" id="{03499253-F439-47B6-85DB-429369203EA7}"/>
              </a:ext>
            </a:extLst>
          </p:cNvPr>
          <p:cNvSpPr/>
          <p:nvPr/>
        </p:nvSpPr>
        <p:spPr>
          <a:xfrm>
            <a:off x="153274" y="1180430"/>
            <a:ext cx="11953875" cy="5191358"/>
          </a:xfrm>
          <a:prstGeom prst="rect">
            <a:avLst/>
          </a:prstGeom>
        </p:spPr>
        <p:txBody>
          <a:bodyPr wrap="square">
            <a:spAutoFit/>
          </a:bodyPr>
          <a:lstStyle/>
          <a:p>
            <a:pPr>
              <a:lnSpc>
                <a:spcPct val="150000"/>
              </a:lnSpc>
            </a:pPr>
            <a:r>
              <a:rPr lang="he-IL" sz="2800" dirty="0"/>
              <a:t>עובד הזכאי ל</a:t>
            </a:r>
            <a:r>
              <a:rPr lang="he-IL" sz="2800" dirty="0">
                <a:hlinkClick r:id="rId3" tooltip="פיצויי פיטורים">
                  <a:extLst>
                    <a:ext uri="{A12FA001-AC4F-418D-AE19-62706E023703}">
                      <ahyp:hlinkClr xmlns:ahyp="http://schemas.microsoft.com/office/drawing/2018/hyperlinkcolor" val="tx"/>
                    </a:ext>
                  </a:extLst>
                </a:hlinkClick>
              </a:rPr>
              <a:t>פיצויי פיטורים</a:t>
            </a:r>
            <a:r>
              <a:rPr lang="he-IL" sz="2800" dirty="0"/>
              <a:t> בסכום ה</a:t>
            </a:r>
            <a:r>
              <a:rPr lang="he-IL" sz="2800" dirty="0">
                <a:hlinkClick r:id="rId4" tooltip="ניכוי מס הכנסה מפיצויי פיטורים">
                  <a:extLst>
                    <a:ext uri="{A12FA001-AC4F-418D-AE19-62706E023703}">
                      <ahyp:hlinkClr xmlns:ahyp="http://schemas.microsoft.com/office/drawing/2018/hyperlinkcolor" val="tx"/>
                    </a:ext>
                  </a:extLst>
                </a:hlinkClick>
              </a:rPr>
              <a:t>מחויב במס הכנסה</a:t>
            </a:r>
            <a:r>
              <a:rPr lang="he-IL" sz="2800" dirty="0"/>
              <a:t>, רשאי לפרוס את המס. כלומר להתייחס לסכום הפיצויים לצרכי מס כאילו התקבל בחלקים שווים במשך מספר שנים (לכל היותר 6 שנים) ולא כסכום חד פעמי בעת סיום העבודה.</a:t>
            </a:r>
          </a:p>
          <a:p>
            <a:pPr>
              <a:lnSpc>
                <a:spcPct val="150000"/>
              </a:lnSpc>
            </a:pPr>
            <a:r>
              <a:rPr lang="he-IL" sz="2800" dirty="0"/>
              <a:t>ניתן לפרוס את המס לכל היותר עד 6 שנים לאחור או קדימה. פריסה קדימה מותנית באישור רשות המיסים.</a:t>
            </a:r>
          </a:p>
          <a:p>
            <a:pPr>
              <a:lnSpc>
                <a:spcPct val="150000"/>
              </a:lnSpc>
            </a:pPr>
            <a:r>
              <a:rPr lang="he-IL" sz="2800" dirty="0"/>
              <a:t>באופן זה יחושב כל חלק מהסכום כהכנסה באותה שנה שאליה ייחסו אותו, </a:t>
            </a:r>
            <a:r>
              <a:rPr lang="he-IL" sz="2800" b="1" u="sng" dirty="0"/>
              <a:t>במקום</a:t>
            </a:r>
            <a:r>
              <a:rPr lang="he-IL" sz="2800" dirty="0"/>
              <a:t> שמלוא סכום הפיצויים יחושב כהכנסה (לצורך מס) באותה שנה שבה הוא התקבל בפועל.</a:t>
            </a:r>
          </a:p>
        </p:txBody>
      </p:sp>
    </p:spTree>
    <p:extLst>
      <p:ext uri="{BB962C8B-B14F-4D97-AF65-F5344CB8AC3E}">
        <p14:creationId xmlns:p14="http://schemas.microsoft.com/office/powerpoint/2010/main" val="731581047"/>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0D3AD040-8F52-4680-9923-FF2F732B0E60}"/>
              </a:ext>
            </a:extLst>
          </p:cNvPr>
          <p:cNvPicPr>
            <a:picLocks noChangeAspect="1"/>
          </p:cNvPicPr>
          <p:nvPr/>
        </p:nvPicPr>
        <p:blipFill>
          <a:blip r:embed="rId3"/>
          <a:stretch>
            <a:fillRect/>
          </a:stretch>
        </p:blipFill>
        <p:spPr>
          <a:xfrm>
            <a:off x="2105025" y="0"/>
            <a:ext cx="8258175" cy="6858000"/>
          </a:xfrm>
          <a:prstGeom prst="rect">
            <a:avLst/>
          </a:prstGeom>
        </p:spPr>
      </p:pic>
    </p:spTree>
    <p:extLst>
      <p:ext uri="{BB962C8B-B14F-4D97-AF65-F5344CB8AC3E}">
        <p14:creationId xmlns:p14="http://schemas.microsoft.com/office/powerpoint/2010/main" val="2767707989"/>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5DBAB190-3069-4066-9DA1-25C392BEB9C2}"/>
              </a:ext>
            </a:extLst>
          </p:cNvPr>
          <p:cNvSpPr>
            <a:spLocks noGrp="1"/>
          </p:cNvSpPr>
          <p:nvPr>
            <p:ph type="title"/>
          </p:nvPr>
        </p:nvSpPr>
        <p:spPr>
          <a:xfrm>
            <a:off x="2609396" y="1207228"/>
            <a:ext cx="6973208" cy="2669828"/>
          </a:xfrm>
        </p:spPr>
        <p:txBody>
          <a:bodyPr>
            <a:noAutofit/>
          </a:bodyPr>
          <a:lstStyle/>
          <a:p>
            <a:pPr algn="ctr">
              <a:lnSpc>
                <a:spcPct val="150000"/>
              </a:lnSpc>
            </a:pPr>
            <a:r>
              <a:rPr lang="he-IL" sz="4400" dirty="0"/>
              <a:t>קורס הכוונה לפרישה</a:t>
            </a:r>
            <a:br>
              <a:rPr lang="he-IL" sz="4400" dirty="0"/>
            </a:br>
            <a:fld id="{7A1F8EFF-D899-45AA-BBBE-B8F8C87C4646}" type="datetime11">
              <a:rPr lang="he-IL" sz="4400" smtClean="0"/>
              <a:t>יום שני 03 אוגוסט 2020</a:t>
            </a:fld>
            <a:br>
              <a:rPr lang="he-IL" sz="4400" dirty="0"/>
            </a:br>
            <a:r>
              <a:rPr lang="he-IL" sz="4400"/>
              <a:t>מפגש 3 </a:t>
            </a:r>
            <a:r>
              <a:rPr lang="he-IL" sz="4400" dirty="0"/>
              <a:t>מתוך 3</a:t>
            </a:r>
          </a:p>
        </p:txBody>
      </p:sp>
      <p:sp>
        <p:nvSpPr>
          <p:cNvPr id="7" name="מלבן 6">
            <a:extLst>
              <a:ext uri="{FF2B5EF4-FFF2-40B4-BE49-F238E27FC236}">
                <a16:creationId xmlns:a16="http://schemas.microsoft.com/office/drawing/2014/main" id="{B4F0D494-B5DA-417A-A3B0-5700B5333161}"/>
              </a:ext>
            </a:extLst>
          </p:cNvPr>
          <p:cNvSpPr/>
          <p:nvPr/>
        </p:nvSpPr>
        <p:spPr>
          <a:xfrm>
            <a:off x="4400587" y="5065997"/>
            <a:ext cx="3610283" cy="584775"/>
          </a:xfrm>
          <a:prstGeom prst="rect">
            <a:avLst/>
          </a:prstGeom>
        </p:spPr>
        <p:txBody>
          <a:bodyPr wrap="none">
            <a:spAutoFit/>
          </a:bodyPr>
          <a:lstStyle/>
          <a:p>
            <a:r>
              <a:rPr lang="he-IL" sz="3200" spc="100" dirty="0">
                <a:solidFill>
                  <a:prstClr val="white"/>
                </a:solidFill>
                <a:latin typeface="Tahoma" panose="020B0604030504040204" pitchFamily="34" charset="0"/>
                <a:ea typeface="Tahoma" panose="020B0604030504040204" pitchFamily="34" charset="0"/>
                <a:cs typeface="Tahoma" panose="020B0604030504040204" pitchFamily="34" charset="0"/>
              </a:rPr>
              <a:t>הרצאה וירטואלית</a:t>
            </a:r>
            <a:endParaRPr lang="he-IL" dirty="0"/>
          </a:p>
        </p:txBody>
      </p:sp>
    </p:spTree>
    <p:extLst>
      <p:ext uri="{BB962C8B-B14F-4D97-AF65-F5344CB8AC3E}">
        <p14:creationId xmlns:p14="http://schemas.microsoft.com/office/powerpoint/2010/main" val="2071547549"/>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4">
            <a:extLst>
              <a:ext uri="{FF2B5EF4-FFF2-40B4-BE49-F238E27FC236}">
                <a16:creationId xmlns:a16="http://schemas.microsoft.com/office/drawing/2014/main" id="{55CA7238-6AA9-4A0D-A4A0-F61F072AB9B0}"/>
              </a:ext>
            </a:extLst>
          </p:cNvPr>
          <p:cNvSpPr txBox="1">
            <a:spLocks/>
          </p:cNvSpPr>
          <p:nvPr/>
        </p:nvSpPr>
        <p:spPr>
          <a:xfrm>
            <a:off x="2" y="102636"/>
            <a:ext cx="11720222" cy="751397"/>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3600" kern="1200" spc="1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he-IL" sz="4400" dirty="0"/>
              <a:t>טעויות נפוצות</a:t>
            </a:r>
          </a:p>
        </p:txBody>
      </p:sp>
      <p:cxnSp>
        <p:nvCxnSpPr>
          <p:cNvPr id="4" name="מחבר ישר 3">
            <a:extLst>
              <a:ext uri="{FF2B5EF4-FFF2-40B4-BE49-F238E27FC236}">
                <a16:creationId xmlns:a16="http://schemas.microsoft.com/office/drawing/2014/main" id="{11743231-9E33-421D-AB36-17D1984D1BBD}"/>
              </a:ext>
            </a:extLst>
          </p:cNvPr>
          <p:cNvCxnSpPr/>
          <p:nvPr/>
        </p:nvCxnSpPr>
        <p:spPr>
          <a:xfrm flipH="1">
            <a:off x="457200" y="8934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מלבן 6">
            <a:extLst>
              <a:ext uri="{FF2B5EF4-FFF2-40B4-BE49-F238E27FC236}">
                <a16:creationId xmlns:a16="http://schemas.microsoft.com/office/drawing/2014/main" id="{03499253-F439-47B6-85DB-429369203EA7}"/>
              </a:ext>
            </a:extLst>
          </p:cNvPr>
          <p:cNvSpPr/>
          <p:nvPr/>
        </p:nvSpPr>
        <p:spPr>
          <a:xfrm>
            <a:off x="119062" y="1113755"/>
            <a:ext cx="11953875" cy="4545027"/>
          </a:xfrm>
          <a:prstGeom prst="rect">
            <a:avLst/>
          </a:prstGeom>
        </p:spPr>
        <p:txBody>
          <a:bodyPr wrap="square">
            <a:spAutoFit/>
          </a:bodyPr>
          <a:lstStyle/>
          <a:p>
            <a:pPr marL="514350" indent="-514350">
              <a:lnSpc>
                <a:spcPct val="150000"/>
              </a:lnSpc>
              <a:buAutoNum type="arabicPeriod"/>
            </a:pPr>
            <a:r>
              <a:rPr lang="he-IL" sz="2800" dirty="0"/>
              <a:t>חושבים שמישהו אחר דואג לכם</a:t>
            </a:r>
          </a:p>
          <a:p>
            <a:pPr marL="514350" indent="-514350">
              <a:lnSpc>
                <a:spcPct val="150000"/>
              </a:lnSpc>
              <a:buAutoNum type="arabicPeriod"/>
            </a:pPr>
            <a:r>
              <a:rPr lang="he-IL" sz="2800" dirty="0"/>
              <a:t>לא בוחנים את כל הנכסים יחד</a:t>
            </a:r>
          </a:p>
          <a:p>
            <a:pPr marL="514350" indent="-514350">
              <a:lnSpc>
                <a:spcPct val="150000"/>
              </a:lnSpc>
              <a:buAutoNum type="arabicPeriod"/>
            </a:pPr>
            <a:r>
              <a:rPr lang="he-IL" sz="2800" dirty="0"/>
              <a:t>בוחרים שלא לבחור או בוחרים בברירת מחדל</a:t>
            </a:r>
          </a:p>
          <a:p>
            <a:pPr marL="514350" indent="-514350">
              <a:lnSpc>
                <a:spcPct val="150000"/>
              </a:lnSpc>
              <a:buAutoNum type="arabicPeriod"/>
            </a:pPr>
            <a:r>
              <a:rPr lang="he-IL" sz="2800" dirty="0"/>
              <a:t>לא מתחשבנים על הפיצויים</a:t>
            </a:r>
          </a:p>
          <a:p>
            <a:pPr marL="514350" indent="-514350">
              <a:lnSpc>
                <a:spcPct val="150000"/>
              </a:lnSpc>
              <a:buAutoNum type="arabicPeriod"/>
            </a:pPr>
            <a:r>
              <a:rPr lang="he-IL" sz="2800" dirty="0"/>
              <a:t>לא מבצעים קיבוע זכויות</a:t>
            </a:r>
          </a:p>
          <a:p>
            <a:pPr marL="514350" indent="-514350">
              <a:lnSpc>
                <a:spcPct val="150000"/>
              </a:lnSpc>
              <a:buAutoNum type="arabicPeriod"/>
            </a:pPr>
            <a:endParaRPr lang="he-IL" sz="2800" dirty="0"/>
          </a:p>
          <a:p>
            <a:pPr marL="514350" indent="-514350">
              <a:lnSpc>
                <a:spcPct val="150000"/>
              </a:lnSpc>
              <a:buAutoNum type="arabicPeriod"/>
            </a:pPr>
            <a:endParaRPr lang="he-IL" sz="2800" dirty="0"/>
          </a:p>
        </p:txBody>
      </p:sp>
    </p:spTree>
    <p:extLst>
      <p:ext uri="{BB962C8B-B14F-4D97-AF65-F5344CB8AC3E}">
        <p14:creationId xmlns:p14="http://schemas.microsoft.com/office/powerpoint/2010/main" val="3683393910"/>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5DBAB190-3069-4066-9DA1-25C392BEB9C2}"/>
              </a:ext>
            </a:extLst>
          </p:cNvPr>
          <p:cNvSpPr>
            <a:spLocks noGrp="1"/>
          </p:cNvSpPr>
          <p:nvPr>
            <p:ph type="title"/>
          </p:nvPr>
        </p:nvSpPr>
        <p:spPr/>
        <p:txBody>
          <a:bodyPr/>
          <a:lstStyle/>
          <a:p>
            <a:r>
              <a:rPr lang="he-IL" dirty="0"/>
              <a:t>מקלטי מס והשקעות</a:t>
            </a:r>
          </a:p>
        </p:txBody>
      </p:sp>
    </p:spTree>
    <p:extLst>
      <p:ext uri="{BB962C8B-B14F-4D97-AF65-F5344CB8AC3E}">
        <p14:creationId xmlns:p14="http://schemas.microsoft.com/office/powerpoint/2010/main" val="3426631122"/>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5DBAB190-3069-4066-9DA1-25C392BEB9C2}"/>
              </a:ext>
            </a:extLst>
          </p:cNvPr>
          <p:cNvSpPr>
            <a:spLocks noGrp="1"/>
          </p:cNvSpPr>
          <p:nvPr>
            <p:ph type="title"/>
          </p:nvPr>
        </p:nvSpPr>
        <p:spPr/>
        <p:txBody>
          <a:bodyPr/>
          <a:lstStyle/>
          <a:p>
            <a:r>
              <a:rPr lang="en-US" dirty="0"/>
              <a:t>C</a:t>
            </a:r>
            <a:r>
              <a:rPr lang="he-IL" dirty="0"/>
              <a:t>.</a:t>
            </a:r>
            <a:r>
              <a:rPr lang="en-US" dirty="0"/>
              <a:t>T</a:t>
            </a:r>
            <a:r>
              <a:rPr lang="he-IL" dirty="0"/>
              <a:t>.</a:t>
            </a:r>
            <a:r>
              <a:rPr lang="en-US" dirty="0"/>
              <a:t>F</a:t>
            </a:r>
            <a:r>
              <a:rPr lang="he-IL" dirty="0"/>
              <a:t> / </a:t>
            </a:r>
            <a:r>
              <a:rPr lang="he-IL" dirty="0" err="1"/>
              <a:t>פ.י.ל</a:t>
            </a:r>
            <a:r>
              <a:rPr lang="he-IL" dirty="0"/>
              <a:t> - מה בין מוטבים ליורשים</a:t>
            </a:r>
          </a:p>
        </p:txBody>
      </p:sp>
    </p:spTree>
    <p:extLst>
      <p:ext uri="{BB962C8B-B14F-4D97-AF65-F5344CB8AC3E}">
        <p14:creationId xmlns:p14="http://schemas.microsoft.com/office/powerpoint/2010/main" val="3661827498"/>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5DBAB190-3069-4066-9DA1-25C392BEB9C2}"/>
              </a:ext>
            </a:extLst>
          </p:cNvPr>
          <p:cNvSpPr>
            <a:spLocks noGrp="1"/>
          </p:cNvSpPr>
          <p:nvPr>
            <p:ph type="title"/>
          </p:nvPr>
        </p:nvSpPr>
        <p:spPr/>
        <p:txBody>
          <a:bodyPr/>
          <a:lstStyle/>
          <a:p>
            <a:r>
              <a:rPr lang="he-IL" dirty="0"/>
              <a:t>דגלים אדומים </a:t>
            </a:r>
          </a:p>
        </p:txBody>
      </p:sp>
    </p:spTree>
    <p:extLst>
      <p:ext uri="{BB962C8B-B14F-4D97-AF65-F5344CB8AC3E}">
        <p14:creationId xmlns:p14="http://schemas.microsoft.com/office/powerpoint/2010/main" val="1903152276"/>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5DBAB190-3069-4066-9DA1-25C392BEB9C2}"/>
              </a:ext>
            </a:extLst>
          </p:cNvPr>
          <p:cNvSpPr>
            <a:spLocks noGrp="1"/>
          </p:cNvSpPr>
          <p:nvPr>
            <p:ph type="title"/>
          </p:nvPr>
        </p:nvSpPr>
        <p:spPr>
          <a:xfrm>
            <a:off x="1522810" y="381000"/>
            <a:ext cx="9146383" cy="716280"/>
          </a:xfrm>
        </p:spPr>
        <p:txBody>
          <a:bodyPr/>
          <a:lstStyle/>
          <a:p>
            <a:r>
              <a:rPr lang="en-US" dirty="0"/>
              <a:t>Show Me The Money</a:t>
            </a:r>
            <a:endParaRPr lang="he-IL" dirty="0"/>
          </a:p>
        </p:txBody>
      </p:sp>
      <p:pic>
        <p:nvPicPr>
          <p:cNvPr id="2" name="תמונה 1">
            <a:extLst>
              <a:ext uri="{FF2B5EF4-FFF2-40B4-BE49-F238E27FC236}">
                <a16:creationId xmlns:a16="http://schemas.microsoft.com/office/drawing/2014/main" id="{F473005D-BD51-4DFF-BCE0-6CF1BECFCDB7}"/>
              </a:ext>
            </a:extLst>
          </p:cNvPr>
          <p:cNvPicPr>
            <a:picLocks noChangeAspect="1"/>
          </p:cNvPicPr>
          <p:nvPr/>
        </p:nvPicPr>
        <p:blipFill>
          <a:blip r:embed="rId3"/>
          <a:stretch>
            <a:fillRect/>
          </a:stretch>
        </p:blipFill>
        <p:spPr>
          <a:xfrm>
            <a:off x="0" y="1517904"/>
            <a:ext cx="12191999" cy="5340095"/>
          </a:xfrm>
          <a:prstGeom prst="rect">
            <a:avLst/>
          </a:prstGeom>
        </p:spPr>
      </p:pic>
    </p:spTree>
    <p:extLst>
      <p:ext uri="{BB962C8B-B14F-4D97-AF65-F5344CB8AC3E}">
        <p14:creationId xmlns:p14="http://schemas.microsoft.com/office/powerpoint/2010/main" val="1707810850"/>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5DBAB190-3069-4066-9DA1-25C392BEB9C2}"/>
              </a:ext>
            </a:extLst>
          </p:cNvPr>
          <p:cNvSpPr>
            <a:spLocks noGrp="1"/>
          </p:cNvSpPr>
          <p:nvPr>
            <p:ph type="title"/>
          </p:nvPr>
        </p:nvSpPr>
        <p:spPr>
          <a:xfrm>
            <a:off x="318056" y="102636"/>
            <a:ext cx="11346024" cy="751397"/>
          </a:xfrm>
        </p:spPr>
        <p:txBody>
          <a:bodyPr>
            <a:noAutofit/>
          </a:bodyPr>
          <a:lstStyle/>
          <a:p>
            <a:r>
              <a:rPr lang="he-IL" sz="4400" dirty="0"/>
              <a:t>למה זה קורה?</a:t>
            </a:r>
          </a:p>
        </p:txBody>
      </p:sp>
      <p:cxnSp>
        <p:nvCxnSpPr>
          <p:cNvPr id="9" name="מחבר ישר 8">
            <a:extLst>
              <a:ext uri="{FF2B5EF4-FFF2-40B4-BE49-F238E27FC236}">
                <a16:creationId xmlns:a16="http://schemas.microsoft.com/office/drawing/2014/main" id="{60F42B50-CB47-4EAF-A815-9767638E5E56}"/>
              </a:ext>
            </a:extLst>
          </p:cNvPr>
          <p:cNvCxnSpPr/>
          <p:nvPr/>
        </p:nvCxnSpPr>
        <p:spPr>
          <a:xfrm flipH="1">
            <a:off x="457200" y="1007706"/>
            <a:ext cx="1134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תיבת טקסט 1">
            <a:extLst>
              <a:ext uri="{FF2B5EF4-FFF2-40B4-BE49-F238E27FC236}">
                <a16:creationId xmlns:a16="http://schemas.microsoft.com/office/drawing/2014/main" id="{C693DCC0-6662-42D0-B47B-94F6DDA49D9A}"/>
              </a:ext>
            </a:extLst>
          </p:cNvPr>
          <p:cNvSpPr txBox="1"/>
          <p:nvPr/>
        </p:nvSpPr>
        <p:spPr>
          <a:xfrm>
            <a:off x="100584" y="-1078990"/>
            <a:ext cx="11773360" cy="7844900"/>
          </a:xfrm>
          <a:prstGeom prst="rect">
            <a:avLst/>
          </a:prstGeom>
        </p:spPr>
        <p:txBody>
          <a:bodyPr vert="horz" lIns="91440" tIns="45720" rIns="91440" bIns="45720" rtlCol="1" anchor="b">
            <a:normAutofit/>
          </a:bodyPr>
          <a:lstStyle>
            <a:lvl1pPr>
              <a:lnSpc>
                <a:spcPct val="150000"/>
              </a:lnSpc>
              <a:spcBef>
                <a:spcPct val="0"/>
              </a:spcBef>
              <a:buNone/>
              <a:defRPr sz="3200" spc="100" baseline="0">
                <a:latin typeface="Tahoma" panose="020B0604030504040204" pitchFamily="34" charset="0"/>
                <a:ea typeface="Tahoma" panose="020B0604030504040204" pitchFamily="34" charset="0"/>
                <a:cs typeface="Tahoma" panose="020B0604030504040204" pitchFamily="34" charset="0"/>
              </a:defRPr>
            </a:lvl1pPr>
          </a:lstStyle>
          <a:p>
            <a:pPr marL="514350" indent="-514350">
              <a:buFont typeface="+mj-lt"/>
              <a:buAutoNum type="arabicPeriod"/>
            </a:pPr>
            <a:r>
              <a:rPr lang="he-IL" sz="2800" dirty="0"/>
              <a:t>התארכות תוחלת החיים</a:t>
            </a:r>
          </a:p>
          <a:p>
            <a:pPr marL="514350" indent="-514350">
              <a:buFont typeface="+mj-lt"/>
              <a:buAutoNum type="arabicPeriod"/>
            </a:pPr>
            <a:r>
              <a:rPr lang="he-IL" sz="2800" dirty="0"/>
              <a:t>מעבר משיטת הזכויות לשיטה הצוברת</a:t>
            </a:r>
          </a:p>
          <a:p>
            <a:pPr marL="514350" indent="-514350">
              <a:buFont typeface="+mj-lt"/>
              <a:buAutoNum type="arabicPeriod"/>
            </a:pPr>
            <a:r>
              <a:rPr lang="he-IL" sz="2800" dirty="0"/>
              <a:t>העדפת הטווח הקצר על פני הטווח הארוך</a:t>
            </a:r>
          </a:p>
          <a:p>
            <a:pPr marL="514350" indent="-514350">
              <a:buFont typeface="+mj-lt"/>
              <a:buAutoNum type="arabicPeriod"/>
            </a:pPr>
            <a:r>
              <a:rPr lang="he-IL" sz="2800" dirty="0"/>
              <a:t>תכנון מס</a:t>
            </a:r>
          </a:p>
          <a:p>
            <a:pPr marL="514350" indent="-514350">
              <a:buFont typeface="+mj-lt"/>
              <a:buAutoNum type="arabicPeriod"/>
            </a:pPr>
            <a:r>
              <a:rPr lang="he-IL" sz="2800" dirty="0"/>
              <a:t>אי שימוש באלטרנטיבות</a:t>
            </a:r>
          </a:p>
          <a:p>
            <a:pPr marL="514350" indent="-514350">
              <a:buFont typeface="+mj-lt"/>
              <a:buAutoNum type="arabicPeriod"/>
            </a:pPr>
            <a:r>
              <a:rPr lang="he-IL" sz="2800" dirty="0"/>
              <a:t>חוסר הבנת חשיבות בחירת מסלול השקעה</a:t>
            </a:r>
          </a:p>
          <a:p>
            <a:pPr marL="514350" indent="-514350">
              <a:buFont typeface="+mj-lt"/>
              <a:buAutoNum type="arabicPeriod"/>
            </a:pPr>
            <a:r>
              <a:rPr lang="he-IL" sz="2800" dirty="0"/>
              <a:t>ריביות נמוכות בשווקים – מקדם המרה</a:t>
            </a:r>
          </a:p>
          <a:p>
            <a:pPr marL="514350" indent="-514350">
              <a:buFont typeface="+mj-lt"/>
              <a:buAutoNum type="arabicPeriod"/>
            </a:pPr>
            <a:r>
              <a:rPr lang="he-IL" sz="2800" dirty="0"/>
              <a:t>אי קבלת ייעוץ מקצועי (הגדלת חלק העובד, בחירת מסלול ביטוח, בחירת מסלול השקעה, הקטנת דמי ניהול, שילוב כלי חיסכון ...)</a:t>
            </a:r>
          </a:p>
        </p:txBody>
      </p:sp>
    </p:spTree>
    <p:extLst>
      <p:ext uri="{BB962C8B-B14F-4D97-AF65-F5344CB8AC3E}">
        <p14:creationId xmlns:p14="http://schemas.microsoft.com/office/powerpoint/2010/main" val="2556521062"/>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15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500"/>
                                        <p:tgtEl>
                                          <p:spTgt spid="2">
                                            <p:txEl>
                                              <p:pRg st="0" end="0"/>
                                            </p:txEl>
                                          </p:spTgt>
                                        </p:tgtEl>
                                      </p:cBhvr>
                                    </p:animEffect>
                                    <p:anim calcmode="lin" valueType="num">
                                      <p:cBhvr>
                                        <p:cTn id="8" dur="1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35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150" accel="100000" fill="hold">
                                          <p:stCondLst>
                                            <p:cond delay="135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par>
                          <p:cTn id="11" fill="hold">
                            <p:stCondLst>
                              <p:cond delay="3000"/>
                            </p:stCondLst>
                            <p:childTnLst>
                              <p:par>
                                <p:cTn id="12" presetID="37" presetClass="entr" presetSubtype="0" fill="hold" grpId="0" nodeType="afterEffect">
                                  <p:stCondLst>
                                    <p:cond delay="150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500"/>
                                        <p:tgtEl>
                                          <p:spTgt spid="2">
                                            <p:txEl>
                                              <p:pRg st="1" end="1"/>
                                            </p:txEl>
                                          </p:spTgt>
                                        </p:tgtEl>
                                      </p:cBhvr>
                                    </p:animEffect>
                                    <p:anim calcmode="lin" valueType="num">
                                      <p:cBhvr>
                                        <p:cTn id="15" dur="1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35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7" dur="150" accel="100000" fill="hold">
                                          <p:stCondLst>
                                            <p:cond delay="135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par>
                          <p:cTn id="18" fill="hold">
                            <p:stCondLst>
                              <p:cond delay="6000"/>
                            </p:stCondLst>
                            <p:childTnLst>
                              <p:par>
                                <p:cTn id="19" presetID="37" presetClass="entr" presetSubtype="0" fill="hold" grpId="0" nodeType="afterEffect">
                                  <p:stCondLst>
                                    <p:cond delay="150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500"/>
                                        <p:tgtEl>
                                          <p:spTgt spid="2">
                                            <p:txEl>
                                              <p:pRg st="2" end="2"/>
                                            </p:txEl>
                                          </p:spTgt>
                                        </p:tgtEl>
                                      </p:cBhvr>
                                    </p:animEffect>
                                    <p:anim calcmode="lin" valueType="num">
                                      <p:cBhvr>
                                        <p:cTn id="22" dur="1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35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24" dur="150" accel="100000" fill="hold">
                                          <p:stCondLst>
                                            <p:cond delay="135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par>
                          <p:cTn id="25" fill="hold">
                            <p:stCondLst>
                              <p:cond delay="9000"/>
                            </p:stCondLst>
                            <p:childTnLst>
                              <p:par>
                                <p:cTn id="26" presetID="37" presetClass="entr" presetSubtype="0" fill="hold" grpId="0" nodeType="afterEffect">
                                  <p:stCondLst>
                                    <p:cond delay="150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500"/>
                                        <p:tgtEl>
                                          <p:spTgt spid="2">
                                            <p:txEl>
                                              <p:pRg st="3" end="3"/>
                                            </p:txEl>
                                          </p:spTgt>
                                        </p:tgtEl>
                                      </p:cBhvr>
                                    </p:animEffect>
                                    <p:anim calcmode="lin" valueType="num">
                                      <p:cBhvr>
                                        <p:cTn id="29" dur="1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350" decel="100000" fill="hold"/>
                                        <p:tgtEl>
                                          <p:spTgt spid="2">
                                            <p:txEl>
                                              <p:pRg st="3" end="3"/>
                                            </p:txEl>
                                          </p:spTgt>
                                        </p:tgtEl>
                                        <p:attrNameLst>
                                          <p:attrName>ppt_y</p:attrName>
                                        </p:attrNameLst>
                                      </p:cBhvr>
                                      <p:tavLst>
                                        <p:tav tm="0">
                                          <p:val>
                                            <p:strVal val="#ppt_y+1"/>
                                          </p:val>
                                        </p:tav>
                                        <p:tav tm="100000">
                                          <p:val>
                                            <p:strVal val="#ppt_y-.03"/>
                                          </p:val>
                                        </p:tav>
                                      </p:tavLst>
                                    </p:anim>
                                    <p:anim calcmode="lin" valueType="num">
                                      <p:cBhvr>
                                        <p:cTn id="31" dur="150" accel="100000" fill="hold">
                                          <p:stCondLst>
                                            <p:cond delay="1350"/>
                                          </p:stCondLst>
                                        </p:cTn>
                                        <p:tgtEl>
                                          <p:spTgt spid="2">
                                            <p:txEl>
                                              <p:pRg st="3" end="3"/>
                                            </p:txEl>
                                          </p:spTgt>
                                        </p:tgtEl>
                                        <p:attrNameLst>
                                          <p:attrName>ppt_y</p:attrName>
                                        </p:attrNameLst>
                                      </p:cBhvr>
                                      <p:tavLst>
                                        <p:tav tm="0">
                                          <p:val>
                                            <p:strVal val="#ppt_y-.03"/>
                                          </p:val>
                                        </p:tav>
                                        <p:tav tm="100000">
                                          <p:val>
                                            <p:strVal val="#ppt_y"/>
                                          </p:val>
                                        </p:tav>
                                      </p:tavLst>
                                    </p:anim>
                                  </p:childTnLst>
                                </p:cTn>
                              </p:par>
                            </p:childTnLst>
                          </p:cTn>
                        </p:par>
                        <p:par>
                          <p:cTn id="32" fill="hold">
                            <p:stCondLst>
                              <p:cond delay="12000"/>
                            </p:stCondLst>
                            <p:childTnLst>
                              <p:par>
                                <p:cTn id="33" presetID="37" presetClass="entr" presetSubtype="0" fill="hold" grpId="0" nodeType="afterEffect">
                                  <p:stCondLst>
                                    <p:cond delay="150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500"/>
                                        <p:tgtEl>
                                          <p:spTgt spid="2">
                                            <p:txEl>
                                              <p:pRg st="4" end="4"/>
                                            </p:txEl>
                                          </p:spTgt>
                                        </p:tgtEl>
                                      </p:cBhvr>
                                    </p:animEffect>
                                    <p:anim calcmode="lin" valueType="num">
                                      <p:cBhvr>
                                        <p:cTn id="36" dur="1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350" decel="100000" fill="hold"/>
                                        <p:tgtEl>
                                          <p:spTgt spid="2">
                                            <p:txEl>
                                              <p:pRg st="4" end="4"/>
                                            </p:txEl>
                                          </p:spTgt>
                                        </p:tgtEl>
                                        <p:attrNameLst>
                                          <p:attrName>ppt_y</p:attrName>
                                        </p:attrNameLst>
                                      </p:cBhvr>
                                      <p:tavLst>
                                        <p:tav tm="0">
                                          <p:val>
                                            <p:strVal val="#ppt_y+1"/>
                                          </p:val>
                                        </p:tav>
                                        <p:tav tm="100000">
                                          <p:val>
                                            <p:strVal val="#ppt_y-.03"/>
                                          </p:val>
                                        </p:tav>
                                      </p:tavLst>
                                    </p:anim>
                                    <p:anim calcmode="lin" valueType="num">
                                      <p:cBhvr>
                                        <p:cTn id="38" dur="150" accel="100000" fill="hold">
                                          <p:stCondLst>
                                            <p:cond delay="1350"/>
                                          </p:stCondLst>
                                        </p:cTn>
                                        <p:tgtEl>
                                          <p:spTgt spid="2">
                                            <p:txEl>
                                              <p:pRg st="4" end="4"/>
                                            </p:txEl>
                                          </p:spTgt>
                                        </p:tgtEl>
                                        <p:attrNameLst>
                                          <p:attrName>ppt_y</p:attrName>
                                        </p:attrNameLst>
                                      </p:cBhvr>
                                      <p:tavLst>
                                        <p:tav tm="0">
                                          <p:val>
                                            <p:strVal val="#ppt_y-.03"/>
                                          </p:val>
                                        </p:tav>
                                        <p:tav tm="100000">
                                          <p:val>
                                            <p:strVal val="#ppt_y"/>
                                          </p:val>
                                        </p:tav>
                                      </p:tavLst>
                                    </p:anim>
                                  </p:childTnLst>
                                </p:cTn>
                              </p:par>
                            </p:childTnLst>
                          </p:cTn>
                        </p:par>
                        <p:par>
                          <p:cTn id="39" fill="hold">
                            <p:stCondLst>
                              <p:cond delay="15000"/>
                            </p:stCondLst>
                            <p:childTnLst>
                              <p:par>
                                <p:cTn id="40" presetID="37" presetClass="entr" presetSubtype="0" fill="hold" grpId="0" nodeType="afterEffect">
                                  <p:stCondLst>
                                    <p:cond delay="150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500"/>
                                        <p:tgtEl>
                                          <p:spTgt spid="2">
                                            <p:txEl>
                                              <p:pRg st="5" end="5"/>
                                            </p:txEl>
                                          </p:spTgt>
                                        </p:tgtEl>
                                      </p:cBhvr>
                                    </p:animEffect>
                                    <p:anim calcmode="lin" valueType="num">
                                      <p:cBhvr>
                                        <p:cTn id="43" dur="1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350" decel="100000" fill="hold"/>
                                        <p:tgtEl>
                                          <p:spTgt spid="2">
                                            <p:txEl>
                                              <p:pRg st="5" end="5"/>
                                            </p:txEl>
                                          </p:spTgt>
                                        </p:tgtEl>
                                        <p:attrNameLst>
                                          <p:attrName>ppt_y</p:attrName>
                                        </p:attrNameLst>
                                      </p:cBhvr>
                                      <p:tavLst>
                                        <p:tav tm="0">
                                          <p:val>
                                            <p:strVal val="#ppt_y+1"/>
                                          </p:val>
                                        </p:tav>
                                        <p:tav tm="100000">
                                          <p:val>
                                            <p:strVal val="#ppt_y-.03"/>
                                          </p:val>
                                        </p:tav>
                                      </p:tavLst>
                                    </p:anim>
                                    <p:anim calcmode="lin" valueType="num">
                                      <p:cBhvr>
                                        <p:cTn id="45" dur="150" accel="100000" fill="hold">
                                          <p:stCondLst>
                                            <p:cond delay="1350"/>
                                          </p:stCondLst>
                                        </p:cTn>
                                        <p:tgtEl>
                                          <p:spTgt spid="2">
                                            <p:txEl>
                                              <p:pRg st="5" end="5"/>
                                            </p:txEl>
                                          </p:spTgt>
                                        </p:tgtEl>
                                        <p:attrNameLst>
                                          <p:attrName>ppt_y</p:attrName>
                                        </p:attrNameLst>
                                      </p:cBhvr>
                                      <p:tavLst>
                                        <p:tav tm="0">
                                          <p:val>
                                            <p:strVal val="#ppt_y-.03"/>
                                          </p:val>
                                        </p:tav>
                                        <p:tav tm="100000">
                                          <p:val>
                                            <p:strVal val="#ppt_y"/>
                                          </p:val>
                                        </p:tav>
                                      </p:tavLst>
                                    </p:anim>
                                  </p:childTnLst>
                                </p:cTn>
                              </p:par>
                            </p:childTnLst>
                          </p:cTn>
                        </p:par>
                        <p:par>
                          <p:cTn id="46" fill="hold">
                            <p:stCondLst>
                              <p:cond delay="18000"/>
                            </p:stCondLst>
                            <p:childTnLst>
                              <p:par>
                                <p:cTn id="47" presetID="37" presetClass="entr" presetSubtype="0" fill="hold" grpId="0" nodeType="afterEffect">
                                  <p:stCondLst>
                                    <p:cond delay="150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500"/>
                                        <p:tgtEl>
                                          <p:spTgt spid="2">
                                            <p:txEl>
                                              <p:pRg st="6" end="6"/>
                                            </p:txEl>
                                          </p:spTgt>
                                        </p:tgtEl>
                                      </p:cBhvr>
                                    </p:animEffect>
                                    <p:anim calcmode="lin" valueType="num">
                                      <p:cBhvr>
                                        <p:cTn id="50" dur="15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350" decel="100000" fill="hold"/>
                                        <p:tgtEl>
                                          <p:spTgt spid="2">
                                            <p:txEl>
                                              <p:pRg st="6" end="6"/>
                                            </p:txEl>
                                          </p:spTgt>
                                        </p:tgtEl>
                                        <p:attrNameLst>
                                          <p:attrName>ppt_y</p:attrName>
                                        </p:attrNameLst>
                                      </p:cBhvr>
                                      <p:tavLst>
                                        <p:tav tm="0">
                                          <p:val>
                                            <p:strVal val="#ppt_y+1"/>
                                          </p:val>
                                        </p:tav>
                                        <p:tav tm="100000">
                                          <p:val>
                                            <p:strVal val="#ppt_y-.03"/>
                                          </p:val>
                                        </p:tav>
                                      </p:tavLst>
                                    </p:anim>
                                    <p:anim calcmode="lin" valueType="num">
                                      <p:cBhvr>
                                        <p:cTn id="52" dur="150" accel="100000" fill="hold">
                                          <p:stCondLst>
                                            <p:cond delay="1350"/>
                                          </p:stCondLst>
                                        </p:cTn>
                                        <p:tgtEl>
                                          <p:spTgt spid="2">
                                            <p:txEl>
                                              <p:pRg st="6" end="6"/>
                                            </p:txEl>
                                          </p:spTgt>
                                        </p:tgtEl>
                                        <p:attrNameLst>
                                          <p:attrName>ppt_y</p:attrName>
                                        </p:attrNameLst>
                                      </p:cBhvr>
                                      <p:tavLst>
                                        <p:tav tm="0">
                                          <p:val>
                                            <p:strVal val="#ppt_y-.03"/>
                                          </p:val>
                                        </p:tav>
                                        <p:tav tm="100000">
                                          <p:val>
                                            <p:strVal val="#ppt_y"/>
                                          </p:val>
                                        </p:tav>
                                      </p:tavLst>
                                    </p:anim>
                                  </p:childTnLst>
                                </p:cTn>
                              </p:par>
                            </p:childTnLst>
                          </p:cTn>
                        </p:par>
                        <p:par>
                          <p:cTn id="53" fill="hold">
                            <p:stCondLst>
                              <p:cond delay="21000"/>
                            </p:stCondLst>
                            <p:childTnLst>
                              <p:par>
                                <p:cTn id="54" presetID="37" presetClass="entr" presetSubtype="0" fill="hold" grpId="0" nodeType="afterEffect">
                                  <p:stCondLst>
                                    <p:cond delay="1500"/>
                                  </p:stCondLst>
                                  <p:childTnLst>
                                    <p:set>
                                      <p:cBhvr>
                                        <p:cTn id="55" dur="1" fill="hold">
                                          <p:stCondLst>
                                            <p:cond delay="0"/>
                                          </p:stCondLst>
                                        </p:cTn>
                                        <p:tgtEl>
                                          <p:spTgt spid="2">
                                            <p:txEl>
                                              <p:pRg st="7" end="7"/>
                                            </p:txEl>
                                          </p:spTgt>
                                        </p:tgtEl>
                                        <p:attrNameLst>
                                          <p:attrName>style.visibility</p:attrName>
                                        </p:attrNameLst>
                                      </p:cBhvr>
                                      <p:to>
                                        <p:strVal val="visible"/>
                                      </p:to>
                                    </p:set>
                                    <p:animEffect transition="in" filter="fade">
                                      <p:cBhvr>
                                        <p:cTn id="56" dur="1500"/>
                                        <p:tgtEl>
                                          <p:spTgt spid="2">
                                            <p:txEl>
                                              <p:pRg st="7" end="7"/>
                                            </p:txEl>
                                          </p:spTgt>
                                        </p:tgtEl>
                                      </p:cBhvr>
                                    </p:animEffect>
                                    <p:anim calcmode="lin" valueType="num">
                                      <p:cBhvr>
                                        <p:cTn id="57" dur="15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8" dur="1350" decel="100000" fill="hold"/>
                                        <p:tgtEl>
                                          <p:spTgt spid="2">
                                            <p:txEl>
                                              <p:pRg st="7" end="7"/>
                                            </p:txEl>
                                          </p:spTgt>
                                        </p:tgtEl>
                                        <p:attrNameLst>
                                          <p:attrName>ppt_y</p:attrName>
                                        </p:attrNameLst>
                                      </p:cBhvr>
                                      <p:tavLst>
                                        <p:tav tm="0">
                                          <p:val>
                                            <p:strVal val="#ppt_y+1"/>
                                          </p:val>
                                        </p:tav>
                                        <p:tav tm="100000">
                                          <p:val>
                                            <p:strVal val="#ppt_y-.03"/>
                                          </p:val>
                                        </p:tav>
                                      </p:tavLst>
                                    </p:anim>
                                    <p:anim calcmode="lin" valueType="num">
                                      <p:cBhvr>
                                        <p:cTn id="59" dur="150" accel="100000" fill="hold">
                                          <p:stCondLst>
                                            <p:cond delay="1350"/>
                                          </p:stCondLst>
                                        </p:cTn>
                                        <p:tgtEl>
                                          <p:spTgt spid="2">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5DBAB190-3069-4066-9DA1-25C392BEB9C2}"/>
              </a:ext>
            </a:extLst>
          </p:cNvPr>
          <p:cNvSpPr>
            <a:spLocks noGrp="1"/>
          </p:cNvSpPr>
          <p:nvPr>
            <p:ph type="title"/>
          </p:nvPr>
        </p:nvSpPr>
        <p:spPr>
          <a:xfrm>
            <a:off x="6363408" y="103504"/>
            <a:ext cx="5299222" cy="751201"/>
          </a:xfrm>
        </p:spPr>
        <p:txBody>
          <a:bodyPr>
            <a:noAutofit/>
          </a:bodyPr>
          <a:lstStyle/>
          <a:p>
            <a:r>
              <a:rPr lang="he-IL" sz="4399" dirty="0"/>
              <a:t>על מה נדבר</a:t>
            </a:r>
          </a:p>
        </p:txBody>
      </p:sp>
      <p:cxnSp>
        <p:nvCxnSpPr>
          <p:cNvPr id="9" name="מחבר ישר 8">
            <a:extLst>
              <a:ext uri="{FF2B5EF4-FFF2-40B4-BE49-F238E27FC236}">
                <a16:creationId xmlns:a16="http://schemas.microsoft.com/office/drawing/2014/main" id="{60F42B50-CB47-4EAF-A815-9767638E5E56}"/>
              </a:ext>
            </a:extLst>
          </p:cNvPr>
          <p:cNvCxnSpPr/>
          <p:nvPr/>
        </p:nvCxnSpPr>
        <p:spPr>
          <a:xfrm flipH="1">
            <a:off x="458670" y="1008337"/>
            <a:ext cx="113430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קבוצה 2">
            <a:extLst>
              <a:ext uri="{FF2B5EF4-FFF2-40B4-BE49-F238E27FC236}">
                <a16:creationId xmlns:a16="http://schemas.microsoft.com/office/drawing/2014/main" id="{A5F7C5C9-C0D6-4CB2-AE0A-299BD48E068F}"/>
              </a:ext>
            </a:extLst>
          </p:cNvPr>
          <p:cNvGrpSpPr/>
          <p:nvPr/>
        </p:nvGrpSpPr>
        <p:grpSpPr>
          <a:xfrm>
            <a:off x="245365" y="1412777"/>
            <a:ext cx="11701271" cy="5261440"/>
            <a:chOff x="243777" y="1372165"/>
            <a:chExt cx="11701271" cy="5261440"/>
          </a:xfrm>
        </p:grpSpPr>
        <p:sp>
          <p:nvSpPr>
            <p:cNvPr id="2" name="מלבן 1">
              <a:extLst>
                <a:ext uri="{FF2B5EF4-FFF2-40B4-BE49-F238E27FC236}">
                  <a16:creationId xmlns:a16="http://schemas.microsoft.com/office/drawing/2014/main" id="{AC9CB3CD-2C97-42D7-A8B2-C7D28A2F0678}"/>
                </a:ext>
              </a:extLst>
            </p:cNvPr>
            <p:cNvSpPr/>
            <p:nvPr/>
          </p:nvSpPr>
          <p:spPr>
            <a:xfrm>
              <a:off x="243777" y="1372165"/>
              <a:ext cx="8802964" cy="5261440"/>
            </a:xfrm>
            <a:prstGeom prst="rect">
              <a:avLst/>
            </a:prstGeom>
          </p:spPr>
          <p:txBody>
            <a:bodyPr wrap="square">
              <a:spAutoFit/>
            </a:bodyPr>
            <a:lstStyle/>
            <a:p>
              <a:pPr marL="457063" indent="-457063">
                <a:buFont typeface="Wingdings" panose="05000000000000000000" pitchFamily="2" charset="2"/>
                <a:buChar char="Ø"/>
              </a:pPr>
              <a:r>
                <a:rPr lang="he-IL" sz="2799" dirty="0"/>
                <a:t>מה זה פרישה</a:t>
              </a:r>
            </a:p>
            <a:p>
              <a:pPr marL="457063" indent="-457063">
                <a:buFont typeface="Wingdings" panose="05000000000000000000" pitchFamily="2" charset="2"/>
                <a:buChar char="Ø"/>
              </a:pPr>
              <a:r>
                <a:rPr lang="he-IL" sz="2799" dirty="0"/>
                <a:t>ישראל במספרים</a:t>
              </a:r>
            </a:p>
            <a:p>
              <a:pPr marL="457063" indent="-457063">
                <a:buFont typeface="Wingdings" panose="05000000000000000000" pitchFamily="2" charset="2"/>
                <a:buChar char="Ø"/>
              </a:pPr>
              <a:r>
                <a:rPr lang="he-IL" sz="2799" dirty="0"/>
                <a:t>השפעת הפרישה על אורך החיים</a:t>
              </a:r>
            </a:p>
            <a:p>
              <a:pPr marL="457063" indent="-457063">
                <a:buFont typeface="Wingdings" panose="05000000000000000000" pitchFamily="2" charset="2"/>
                <a:buChar char="Ø"/>
              </a:pPr>
              <a:r>
                <a:rPr lang="he-IL" sz="2799" dirty="0"/>
                <a:t>כיצד מתכוננים כלכלית</a:t>
              </a:r>
            </a:p>
            <a:p>
              <a:pPr marL="457063" indent="-457063">
                <a:buFont typeface="Wingdings" panose="05000000000000000000" pitchFamily="2" charset="2"/>
                <a:buChar char="Ø"/>
              </a:pPr>
              <a:r>
                <a:rPr lang="he-IL" sz="2799" dirty="0"/>
                <a:t>מכשירי חיסכון</a:t>
              </a:r>
            </a:p>
            <a:p>
              <a:pPr marL="457063" indent="-457063">
                <a:buFont typeface="Wingdings" panose="05000000000000000000" pitchFamily="2" charset="2"/>
                <a:buChar char="Ø"/>
              </a:pPr>
              <a:r>
                <a:rPr lang="he-IL" sz="2799" dirty="0"/>
                <a:t>כיצד בודקים תלוש שכר</a:t>
              </a:r>
            </a:p>
            <a:p>
              <a:pPr marL="457063" indent="-457063">
                <a:buFont typeface="Wingdings" panose="05000000000000000000" pitchFamily="2" charset="2"/>
                <a:buChar char="Ø"/>
              </a:pPr>
              <a:r>
                <a:rPr lang="he-IL" sz="2799" dirty="0"/>
                <a:t>לוחות הזמנים של תהליך הפרישה </a:t>
              </a:r>
            </a:p>
            <a:p>
              <a:pPr marL="457063" indent="-457063">
                <a:buFont typeface="Wingdings" panose="05000000000000000000" pitchFamily="2" charset="2"/>
                <a:buChar char="Ø"/>
              </a:pPr>
              <a:r>
                <a:rPr lang="he-IL" sz="2799" dirty="0" err="1"/>
                <a:t>טופסולוגיה</a:t>
              </a:r>
              <a:r>
                <a:rPr lang="he-IL" sz="2799" dirty="0"/>
                <a:t> </a:t>
              </a:r>
            </a:p>
            <a:p>
              <a:pPr marL="457063" indent="-457063">
                <a:buFont typeface="Wingdings" panose="05000000000000000000" pitchFamily="2" charset="2"/>
                <a:buChar char="Ø"/>
              </a:pPr>
              <a:r>
                <a:rPr lang="he-IL" sz="2799" dirty="0"/>
                <a:t>טעויות נפוצות של פורשים</a:t>
              </a:r>
            </a:p>
            <a:p>
              <a:pPr marL="457063" indent="-457063">
                <a:buFont typeface="Wingdings" panose="05000000000000000000" pitchFamily="2" charset="2"/>
                <a:buChar char="Ø"/>
              </a:pPr>
              <a:r>
                <a:rPr lang="he-IL" sz="2799" dirty="0"/>
                <a:t>מקלטי מס והשקעות </a:t>
              </a:r>
            </a:p>
            <a:p>
              <a:pPr marL="457063" indent="-457063">
                <a:buFont typeface="Wingdings" panose="05000000000000000000" pitchFamily="2" charset="2"/>
                <a:buChar char="Ø"/>
              </a:pPr>
              <a:r>
                <a:rPr lang="en-US" sz="2799" dirty="0"/>
                <a:t>  F.T.C</a:t>
              </a:r>
              <a:r>
                <a:rPr lang="he-IL" sz="2799" dirty="0"/>
                <a:t>/ </a:t>
              </a:r>
              <a:r>
                <a:rPr lang="he-IL" sz="2799" dirty="0" err="1"/>
                <a:t>פ.י.ל</a:t>
              </a:r>
              <a:r>
                <a:rPr lang="he-IL" sz="2799" dirty="0"/>
                <a:t> - מה בין מוטבים ליורשים?</a:t>
              </a:r>
            </a:p>
            <a:p>
              <a:pPr marL="457063" indent="-457063">
                <a:buFont typeface="Wingdings" panose="05000000000000000000" pitchFamily="2" charset="2"/>
                <a:buChar char="Ø"/>
              </a:pPr>
              <a:r>
                <a:rPr lang="he-IL" sz="2799" dirty="0"/>
                <a:t>דגלים אדומים – צריך לחשוב על זה ולציין דוגמאות</a:t>
              </a:r>
            </a:p>
          </p:txBody>
        </p:sp>
        <p:sp>
          <p:nvSpPr>
            <p:cNvPr id="4" name="סוגר מסולסל שמאלי 3">
              <a:extLst>
                <a:ext uri="{FF2B5EF4-FFF2-40B4-BE49-F238E27FC236}">
                  <a16:creationId xmlns:a16="http://schemas.microsoft.com/office/drawing/2014/main" id="{DC88EC32-4697-4B03-A21A-C70478BD4C80}"/>
                </a:ext>
              </a:extLst>
            </p:cNvPr>
            <p:cNvSpPr/>
            <p:nvPr/>
          </p:nvSpPr>
          <p:spPr>
            <a:xfrm rot="10800000">
              <a:off x="9098196" y="1622965"/>
              <a:ext cx="699590" cy="1692329"/>
            </a:xfrm>
            <a:prstGeom prst="leftBrace">
              <a:avLst>
                <a:gd name="adj1" fmla="val 8333"/>
                <a:gd name="adj2" fmla="val 50000"/>
              </a:avLst>
            </a:prstGeom>
            <a:noFill/>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sz="1799"/>
            </a:p>
          </p:txBody>
        </p:sp>
        <p:sp>
          <p:nvSpPr>
            <p:cNvPr id="6" name="תיבת טקסט 5">
              <a:extLst>
                <a:ext uri="{FF2B5EF4-FFF2-40B4-BE49-F238E27FC236}">
                  <a16:creationId xmlns:a16="http://schemas.microsoft.com/office/drawing/2014/main" id="{4743157C-945A-43F0-AE17-D2B24ECAEE22}"/>
                </a:ext>
              </a:extLst>
            </p:cNvPr>
            <p:cNvSpPr txBox="1"/>
            <p:nvPr/>
          </p:nvSpPr>
          <p:spPr>
            <a:xfrm>
              <a:off x="9650502" y="2207587"/>
              <a:ext cx="2294546" cy="523084"/>
            </a:xfrm>
            <a:prstGeom prst="rect">
              <a:avLst/>
            </a:prstGeom>
            <a:noFill/>
          </p:spPr>
          <p:txBody>
            <a:bodyPr wrap="square" rtlCol="1">
              <a:spAutoFit/>
            </a:bodyPr>
            <a:lstStyle/>
            <a:p>
              <a:r>
                <a:rPr lang="he-IL" sz="2799" dirty="0">
                  <a:solidFill>
                    <a:schemeClr val="accent6"/>
                  </a:solidFill>
                </a:rPr>
                <a:t>מפגש ראשון</a:t>
              </a:r>
            </a:p>
          </p:txBody>
        </p:sp>
        <p:sp>
          <p:nvSpPr>
            <p:cNvPr id="10" name="תיבת טקסט 9">
              <a:extLst>
                <a:ext uri="{FF2B5EF4-FFF2-40B4-BE49-F238E27FC236}">
                  <a16:creationId xmlns:a16="http://schemas.microsoft.com/office/drawing/2014/main" id="{2D3397E9-84E1-4225-AE81-FC243E69AF2E}"/>
                </a:ext>
              </a:extLst>
            </p:cNvPr>
            <p:cNvSpPr txBox="1"/>
            <p:nvPr/>
          </p:nvSpPr>
          <p:spPr>
            <a:xfrm>
              <a:off x="9550796" y="3971226"/>
              <a:ext cx="2294546" cy="523084"/>
            </a:xfrm>
            <a:prstGeom prst="rect">
              <a:avLst/>
            </a:prstGeom>
            <a:noFill/>
          </p:spPr>
          <p:txBody>
            <a:bodyPr wrap="square" rtlCol="1">
              <a:spAutoFit/>
            </a:bodyPr>
            <a:lstStyle/>
            <a:p>
              <a:r>
                <a:rPr lang="he-IL" sz="2799" dirty="0">
                  <a:solidFill>
                    <a:schemeClr val="accent6"/>
                  </a:solidFill>
                </a:rPr>
                <a:t>מפגש שני</a:t>
              </a:r>
            </a:p>
          </p:txBody>
        </p:sp>
        <p:sp>
          <p:nvSpPr>
            <p:cNvPr id="12" name="תיבת טקסט 11">
              <a:extLst>
                <a:ext uri="{FF2B5EF4-FFF2-40B4-BE49-F238E27FC236}">
                  <a16:creationId xmlns:a16="http://schemas.microsoft.com/office/drawing/2014/main" id="{C8FA2B54-BB81-48FC-93FF-929CA08E64FF}"/>
                </a:ext>
              </a:extLst>
            </p:cNvPr>
            <p:cNvSpPr txBox="1"/>
            <p:nvPr/>
          </p:nvSpPr>
          <p:spPr>
            <a:xfrm>
              <a:off x="9488498" y="5186813"/>
              <a:ext cx="2294546" cy="523084"/>
            </a:xfrm>
            <a:prstGeom prst="rect">
              <a:avLst/>
            </a:prstGeom>
            <a:noFill/>
          </p:spPr>
          <p:txBody>
            <a:bodyPr wrap="square" rtlCol="1">
              <a:spAutoFit/>
            </a:bodyPr>
            <a:lstStyle/>
            <a:p>
              <a:r>
                <a:rPr lang="he-IL" sz="2799" dirty="0">
                  <a:solidFill>
                    <a:schemeClr val="accent6"/>
                  </a:solidFill>
                </a:rPr>
                <a:t>מפגש בונוס</a:t>
              </a:r>
            </a:p>
          </p:txBody>
        </p:sp>
        <p:sp>
          <p:nvSpPr>
            <p:cNvPr id="13" name="סוגר מסולסל שמאלי 12">
              <a:extLst>
                <a:ext uri="{FF2B5EF4-FFF2-40B4-BE49-F238E27FC236}">
                  <a16:creationId xmlns:a16="http://schemas.microsoft.com/office/drawing/2014/main" id="{EB3AAF16-1B7C-4CE8-8BD9-9DD5981C2550}"/>
                </a:ext>
              </a:extLst>
            </p:cNvPr>
            <p:cNvSpPr/>
            <p:nvPr/>
          </p:nvSpPr>
          <p:spPr>
            <a:xfrm rot="10800000">
              <a:off x="9093341" y="3740392"/>
              <a:ext cx="699590" cy="878277"/>
            </a:xfrm>
            <a:prstGeom prst="leftBrace">
              <a:avLst>
                <a:gd name="adj1" fmla="val 8333"/>
                <a:gd name="adj2" fmla="val 50000"/>
              </a:avLst>
            </a:prstGeom>
            <a:noFill/>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sz="1799"/>
            </a:p>
          </p:txBody>
        </p:sp>
        <p:sp>
          <p:nvSpPr>
            <p:cNvPr id="14" name="סוגר מסולסל שמאלי 13">
              <a:extLst>
                <a:ext uri="{FF2B5EF4-FFF2-40B4-BE49-F238E27FC236}">
                  <a16:creationId xmlns:a16="http://schemas.microsoft.com/office/drawing/2014/main" id="{DD302405-89BB-4763-A789-E59477007DF2}"/>
                </a:ext>
              </a:extLst>
            </p:cNvPr>
            <p:cNvSpPr/>
            <p:nvPr/>
          </p:nvSpPr>
          <p:spPr>
            <a:xfrm rot="10800000">
              <a:off x="9093341" y="5043766"/>
              <a:ext cx="699590" cy="1334709"/>
            </a:xfrm>
            <a:prstGeom prst="leftBrace">
              <a:avLst>
                <a:gd name="adj1" fmla="val 8333"/>
                <a:gd name="adj2" fmla="val 50000"/>
              </a:avLst>
            </a:prstGeom>
            <a:noFill/>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sz="1799"/>
            </a:p>
          </p:txBody>
        </p:sp>
      </p:grpSp>
    </p:spTree>
    <p:extLst>
      <p:ext uri="{BB962C8B-B14F-4D97-AF65-F5344CB8AC3E}">
        <p14:creationId xmlns:p14="http://schemas.microsoft.com/office/powerpoint/2010/main" val="2155172682"/>
      </p:ext>
    </p:extLst>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sld>
</file>

<file path=ppt/theme/theme1.xml><?xml version="1.0" encoding="utf-8"?>
<a:theme xmlns:a="http://schemas.openxmlformats.org/drawingml/2006/main" name="מנהרה כחולה דיגיטלית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9411881_TF02895261_TF02895261" id="{6BF97CF1-817C-42CC-8F64-4CB72D993900}" vid="{63F48FAA-4A19-4F76-B560-9FCB44B85DBB}"/>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אריג דמשק</Template>
  <TotalTime>1468</TotalTime>
  <Words>5840</Words>
  <Application>Microsoft Office PowerPoint</Application>
  <PresentationFormat>מסך רחב</PresentationFormat>
  <Paragraphs>556</Paragraphs>
  <Slides>78</Slides>
  <Notes>63</Notes>
  <HiddenSlides>9</HiddenSlides>
  <MMClips>2</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78</vt:i4>
      </vt:variant>
    </vt:vector>
  </HeadingPairs>
  <TitlesOfParts>
    <vt:vector size="85" baseType="lpstr">
      <vt:lpstr>Arial</vt:lpstr>
      <vt:lpstr>Calibri</vt:lpstr>
      <vt:lpstr>Corbel</vt:lpstr>
      <vt:lpstr>Courier New</vt:lpstr>
      <vt:lpstr>Tahoma</vt:lpstr>
      <vt:lpstr>Wingdings</vt:lpstr>
      <vt:lpstr>מנהרה כחולה דיגיטלית 16x9</vt:lpstr>
      <vt:lpstr>קורס הכוונה לפרישה יום שני 03 אוגוסט 2020 מפגש 1 מתוך 3</vt:lpstr>
      <vt:lpstr>"אני מעריך את זה שאתה נותן לי את העצות שאתה חושב שאני צריך, ולא את אלו שאתה חושב שאני רוצה לקבל."                תאודור רוזוולט</vt:lpstr>
      <vt:lpstr>אין לראות במידע הכלול בהרצאה זו משום ייעוץ / שיווק, השקעות ו/או פנסיוני ו/או מס או תחליף לייעוץ / שיווק כאמור אישי וספציפי לכל אדם בהתאם לנתוניו לשם רכישת ו/או ביצוע השקעות, פעולות ו/או עסקאות כלשהן או המלצה או חוות דעת באשר לכדאיות השקעה במוצרים פיננסים ו/או פנסיונים מכל סוג שהם. המידע הכלול באתר אינו מהווה תחליף לייעוץ/שיווק השקעות ו/או פנסיוני ואין לפעול על פיו אלא לאחר קבלת ייעוץ אישי המתחשב בצרכיו ובנתוניו האישיים של כל אדם ט.ל.ח.</vt:lpstr>
      <vt:lpstr>חשוב לזכור! אנו עוסקים בבני אדם ולא בנישום במס הכנסה. במסגרת ההכוונה לפרישה, חייבים לבחון את מצבם האישי והמשפחתי של הפורשים, גילם, מצבם הרפואי, מקורות הכנסה קיימים משתנים ופרמטרים רבים נוספים, המשפיעים על ההכוונה וההמלצות למימוש הכספים ולניצול "נכון ומתאים" יותר של החיסכון הפנסיוני.</vt:lpstr>
      <vt:lpstr>קצת עלינו</vt:lpstr>
      <vt:lpstr>הטבה למשתתפי הקורס</vt:lpstr>
      <vt:lpstr>למה לי לקחת חלק בקורס הכנה לפרישה ?</vt:lpstr>
      <vt:lpstr>למה זה קורה?</vt:lpstr>
      <vt:lpstr>על מה נדבר</vt:lpstr>
      <vt:lpstr>הגדרת פרישה</vt:lpstr>
      <vt:lpstr>הגדרת גיל פרישה</vt:lpstr>
      <vt:lpstr>הגדרת גיל פרישה</vt:lpstr>
      <vt:lpstr>ישראל במספרים</vt:lpstr>
      <vt:lpstr>תוחלת חיים עולה</vt:lpstr>
      <vt:lpstr>שיעור הקשישים בישראל (בני 65+)</vt:lpstr>
      <vt:lpstr>בעיית תעסוקה לבני 55+</vt:lpstr>
      <vt:lpstr>השפעת הפרישה על אורך החיים</vt:lpstr>
      <vt:lpstr>תוחלת חיים - מלידה</vt:lpstr>
      <vt:lpstr>תוחלת חיים - מפרישה</vt:lpstr>
      <vt:lpstr>מצגת של PowerPoint‏</vt:lpstr>
      <vt:lpstr>איזונים חדשים</vt:lpstr>
      <vt:lpstr>חדש אל מול ישן – מחקר מכון ון ליר</vt:lpstr>
      <vt:lpstr>מצגת של PowerPoint‏</vt:lpstr>
      <vt:lpstr>השפעות הפרישה – מה משתנה</vt:lpstr>
      <vt:lpstr>השפעות הפרישה – מקורות הכנסה</vt:lpstr>
      <vt:lpstr>השפעות הפרישה – שלושת שלבי הזקנה</vt:lpstr>
      <vt:lpstr>שלושת שלבי הזקנה</vt:lpstr>
      <vt:lpstr>שלושת שלבי הזקנה</vt:lpstr>
      <vt:lpstr>שלושת שלבי הזקנה</vt:lpstr>
      <vt:lpstr>שלושת שלבי הזקנה</vt:lpstr>
      <vt:lpstr>שלושת שלבי הזקנה</vt:lpstr>
      <vt:lpstr>שלושת שלבי הזקנה</vt:lpstr>
      <vt:lpstr>כיצד מתכוננים כלכלית</vt:lpstr>
      <vt:lpstr>כיצד מתכוננים כלכלית</vt:lpstr>
      <vt:lpstr>כיצד מתכוננים כלכלית</vt:lpstr>
      <vt:lpstr>כיצד מתכוננים כלכלית</vt:lpstr>
      <vt:lpstr>כיצד מתכוננים כלכלית</vt:lpstr>
      <vt:lpstr>כיצד מתכוננים כלכלית</vt:lpstr>
      <vt:lpstr>כיצד מתכוננים כלכלית</vt:lpstr>
      <vt:lpstr>בדיקת ריכוז</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איך זה נראה בתלוש? </vt:lpstr>
      <vt:lpstr>מצגת של PowerPoint‏</vt:lpstr>
      <vt:lpstr>מצגת של PowerPoint‏</vt:lpstr>
      <vt:lpstr>מצגת של PowerPoint‏</vt:lpstr>
      <vt:lpstr>איך זה נראה בתלוש? </vt:lpstr>
      <vt:lpstr>מצגת של PowerPoint‏</vt:lpstr>
      <vt:lpstr>מצגת של PowerPoint‏</vt:lpstr>
      <vt:lpstr>מצגת של PowerPoint‏</vt:lpstr>
      <vt:lpstr>מצגת של PowerPoint‏</vt:lpstr>
      <vt:lpstr>קורס הכוונה לפרישה יום שני 03 אוגוסט 2020 מפגש 2 מתוך 3</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קורס הכוונה לפרישה יום שני 03 אוגוסט 2020 מפגש 3 מתוך 3</vt:lpstr>
      <vt:lpstr>מצגת של PowerPoint‏</vt:lpstr>
      <vt:lpstr>מקלטי מס והשקעות</vt:lpstr>
      <vt:lpstr>C.T.F / פ.י.ל - מה בין מוטבים ליורשים</vt:lpstr>
      <vt:lpstr>דגלים אדומים </vt:lpstr>
      <vt:lpstr>Show Me The Money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קצת עלינו</dc:title>
  <dc:creator>רן כדורי מתכנן פיננסי</dc:creator>
  <cp:lastModifiedBy>ויקטוריה גוניק</cp:lastModifiedBy>
  <cp:revision>83</cp:revision>
  <dcterms:created xsi:type="dcterms:W3CDTF">2020-05-17T18:56:16Z</dcterms:created>
  <dcterms:modified xsi:type="dcterms:W3CDTF">2020-08-03T09:30:15Z</dcterms:modified>
</cp:coreProperties>
</file>